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 id="2147483900" r:id="rId2"/>
  </p:sldMasterIdLst>
  <p:sldIdLst>
    <p:sldId id="256" r:id="rId3"/>
    <p:sldId id="257" r:id="rId4"/>
    <p:sldId id="258" r:id="rId5"/>
    <p:sldId id="259" r:id="rId6"/>
    <p:sldId id="260" r:id="rId7"/>
    <p:sldId id="262" r:id="rId8"/>
    <p:sldId id="264" r:id="rId9"/>
    <p:sldId id="265" r:id="rId10"/>
    <p:sldId id="266" r:id="rId11"/>
    <p:sldId id="267" r:id="rId12"/>
    <p:sldId id="268" r:id="rId13"/>
    <p:sldId id="263"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49" autoAdjust="0"/>
    <p:restoredTop sz="94660"/>
  </p:normalViewPr>
  <p:slideViewPr>
    <p:cSldViewPr>
      <p:cViewPr varScale="1">
        <p:scale>
          <a:sx n="83" d="100"/>
          <a:sy n="83" d="100"/>
        </p:scale>
        <p:origin x="-162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Rectángulo redondeado"/>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Título"/>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s-ES" smtClean="0"/>
              <a:t>Haga clic para modificar el estilo de título del patrón</a:t>
            </a:r>
            <a:endParaRPr kumimoji="0" lang="en-US"/>
          </a:p>
        </p:txBody>
      </p:sp>
      <p:sp>
        <p:nvSpPr>
          <p:cNvPr id="20" name="19 Subtítulo"/>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19" name="18 Marcador de fecha"/>
          <p:cNvSpPr>
            <a:spLocks noGrp="1"/>
          </p:cNvSpPr>
          <p:nvPr>
            <p:ph type="dt" sz="half" idx="10"/>
          </p:nvPr>
        </p:nvSpPr>
        <p:spPr/>
        <p:txBody>
          <a:bodyPr/>
          <a:lstStyle>
            <a:extLst/>
          </a:lstStyle>
          <a:p>
            <a:fld id="{ABD512AA-5794-47D4-AC15-DCCE75F8596E}" type="datetimeFigureOut">
              <a:rPr lang="es-CO" smtClean="0"/>
              <a:t>28/10/2014</a:t>
            </a:fld>
            <a:endParaRPr lang="es-CO"/>
          </a:p>
        </p:txBody>
      </p:sp>
      <p:sp>
        <p:nvSpPr>
          <p:cNvPr id="8" name="7 Marcador de pie de página"/>
          <p:cNvSpPr>
            <a:spLocks noGrp="1"/>
          </p:cNvSpPr>
          <p:nvPr>
            <p:ph type="ftr" sz="quarter" idx="11"/>
          </p:nvPr>
        </p:nvSpPr>
        <p:spPr/>
        <p:txBody>
          <a:bodyPr/>
          <a:lstStyle>
            <a:extLst/>
          </a:lstStyle>
          <a:p>
            <a:endParaRPr lang="es-CO"/>
          </a:p>
        </p:txBody>
      </p:sp>
      <p:sp>
        <p:nvSpPr>
          <p:cNvPr id="11" name="10 Marcador de número de diapositiva"/>
          <p:cNvSpPr>
            <a:spLocks noGrp="1"/>
          </p:cNvSpPr>
          <p:nvPr>
            <p:ph type="sldNum" sz="quarter" idx="12"/>
          </p:nvPr>
        </p:nvSpPr>
        <p:spPr/>
        <p:txBody>
          <a:bodyPr/>
          <a:lstStyle>
            <a:extLst/>
          </a:lstStyle>
          <a:p>
            <a:fld id="{A1C10120-8CB1-4EF5-BA89-BE848265B892}" type="slidenum">
              <a:rPr lang="es-CO" smtClean="0"/>
              <a:t>‹#›</a:t>
            </a:fld>
            <a:endParaRPr lang="es-C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502920" y="530352"/>
            <a:ext cx="8183880" cy="4187952"/>
          </a:xfrm>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ABD512AA-5794-47D4-AC15-DCCE75F8596E}" type="datetimeFigureOut">
              <a:rPr lang="es-CO" smtClean="0"/>
              <a:t>28/10/2014</a:t>
            </a:fld>
            <a:endParaRPr lang="es-CO"/>
          </a:p>
        </p:txBody>
      </p:sp>
      <p:sp>
        <p:nvSpPr>
          <p:cNvPr id="5" name="4 Marcador de pie de página"/>
          <p:cNvSpPr>
            <a:spLocks noGrp="1"/>
          </p:cNvSpPr>
          <p:nvPr>
            <p:ph type="ftr" sz="quarter" idx="11"/>
          </p:nvPr>
        </p:nvSpPr>
        <p:spPr/>
        <p:txBody>
          <a:bodyPr/>
          <a:lstStyle>
            <a:extLst/>
          </a:lstStyle>
          <a:p>
            <a:endParaRPr lang="es-CO"/>
          </a:p>
        </p:txBody>
      </p:sp>
      <p:sp>
        <p:nvSpPr>
          <p:cNvPr id="6" name="5 Marcador de número de diapositiva"/>
          <p:cNvSpPr>
            <a:spLocks noGrp="1"/>
          </p:cNvSpPr>
          <p:nvPr>
            <p:ph type="sldNum" sz="quarter" idx="12"/>
          </p:nvPr>
        </p:nvSpPr>
        <p:spPr/>
        <p:txBody>
          <a:bodyPr/>
          <a:lstStyle>
            <a:extLst/>
          </a:lstStyle>
          <a:p>
            <a:fld id="{A1C10120-8CB1-4EF5-BA89-BE848265B892}" type="slidenum">
              <a:rPr lang="es-CO" smtClean="0"/>
              <a:t>‹#›</a:t>
            </a:fld>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13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ctángulo redondeado"/>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ABD512AA-5794-47D4-AC15-DCCE75F8596E}" type="datetimeFigureOut">
              <a:rPr lang="es-CO" smtClean="0"/>
              <a:t>28/10/2014</a:t>
            </a:fld>
            <a:endParaRPr lang="es-CO"/>
          </a:p>
        </p:txBody>
      </p:sp>
      <p:sp>
        <p:nvSpPr>
          <p:cNvPr id="5" name="4 Marcador de pie de página"/>
          <p:cNvSpPr>
            <a:spLocks noGrp="1"/>
          </p:cNvSpPr>
          <p:nvPr>
            <p:ph type="ftr" sz="quarter" idx="11"/>
          </p:nvPr>
        </p:nvSpPr>
        <p:spPr/>
        <p:txBody>
          <a:bodyPr/>
          <a:lstStyle>
            <a:extLst/>
          </a:lstStyle>
          <a:p>
            <a:endParaRPr lang="es-CO"/>
          </a:p>
        </p:txBody>
      </p:sp>
      <p:sp>
        <p:nvSpPr>
          <p:cNvPr id="6" name="5 Marcador de número de diapositiva"/>
          <p:cNvSpPr>
            <a:spLocks noGrp="1"/>
          </p:cNvSpPr>
          <p:nvPr>
            <p:ph type="sldNum" sz="quarter" idx="12"/>
          </p:nvPr>
        </p:nvSpPr>
        <p:spPr/>
        <p:txBody>
          <a:bodyPr/>
          <a:lstStyle>
            <a:extLst/>
          </a:lstStyle>
          <a:p>
            <a:fld id="{A1C10120-8CB1-4EF5-BA89-BE848265B892}" type="slidenum">
              <a:rPr lang="es-CO" smtClean="0"/>
              <a:t>‹#›</a:t>
            </a:fld>
            <a:endParaRPr lang="es-C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ABD512AA-5794-47D4-AC15-DCCE75F8596E}" type="datetimeFigureOut">
              <a:rPr lang="es-CO" smtClean="0"/>
              <a:t>28/10/2014</a:t>
            </a:fld>
            <a:endParaRPr lang="es-CO"/>
          </a:p>
        </p:txBody>
      </p:sp>
      <p:sp>
        <p:nvSpPr>
          <p:cNvPr id="6" name="5 Marcador de pie de página"/>
          <p:cNvSpPr>
            <a:spLocks noGrp="1"/>
          </p:cNvSpPr>
          <p:nvPr>
            <p:ph type="ftr" sz="quarter" idx="11"/>
          </p:nvPr>
        </p:nvSpPr>
        <p:spPr/>
        <p:txBody>
          <a:bodyPr/>
          <a:lstStyle>
            <a:extLst/>
          </a:lstStyle>
          <a:p>
            <a:endParaRPr lang="es-CO"/>
          </a:p>
        </p:txBody>
      </p:sp>
      <p:sp>
        <p:nvSpPr>
          <p:cNvPr id="7" name="6 Marcador de número de diapositiva"/>
          <p:cNvSpPr>
            <a:spLocks noGrp="1"/>
          </p:cNvSpPr>
          <p:nvPr>
            <p:ph type="sldNum" sz="quarter" idx="12"/>
          </p:nvPr>
        </p:nvSpPr>
        <p:spPr/>
        <p:txBody>
          <a:bodyPr/>
          <a:lstStyle>
            <a:extLst/>
          </a:lstStyle>
          <a:p>
            <a:fld id="{A1C10120-8CB1-4EF5-BA89-BE848265B892}" type="slidenum">
              <a:rPr lang="es-CO" smtClean="0"/>
              <a:t>‹#›</a:t>
            </a:fld>
            <a:endParaRPr lang="es-C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nchor="b"/>
          <a:lstStyle>
            <a:lvl1pPr>
              <a:defRPr b="1"/>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ABD512AA-5794-47D4-AC15-DCCE75F8596E}" type="datetimeFigureOut">
              <a:rPr lang="es-CO" smtClean="0"/>
              <a:t>28/10/2014</a:t>
            </a:fld>
            <a:endParaRPr lang="es-CO"/>
          </a:p>
        </p:txBody>
      </p:sp>
      <p:sp>
        <p:nvSpPr>
          <p:cNvPr id="8" name="7 Marcador de pie de página"/>
          <p:cNvSpPr>
            <a:spLocks noGrp="1"/>
          </p:cNvSpPr>
          <p:nvPr>
            <p:ph type="ftr" sz="quarter" idx="11"/>
          </p:nvPr>
        </p:nvSpPr>
        <p:spPr/>
        <p:txBody>
          <a:bodyPr/>
          <a:lstStyle>
            <a:extLst/>
          </a:lstStyle>
          <a:p>
            <a:endParaRPr lang="es-CO"/>
          </a:p>
        </p:txBody>
      </p:sp>
      <p:sp>
        <p:nvSpPr>
          <p:cNvPr id="9" name="8 Marcador de número de diapositiva"/>
          <p:cNvSpPr>
            <a:spLocks noGrp="1"/>
          </p:cNvSpPr>
          <p:nvPr>
            <p:ph type="sldNum" sz="quarter" idx="12"/>
          </p:nvPr>
        </p:nvSpPr>
        <p:spPr/>
        <p:txBody>
          <a:bodyPr/>
          <a:lstStyle>
            <a:extLst/>
          </a:lstStyle>
          <a:p>
            <a:fld id="{A1C10120-8CB1-4EF5-BA89-BE848265B892}" type="slidenum">
              <a:rPr lang="es-CO" smtClean="0"/>
              <a:t>‹#›</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ABD512AA-5794-47D4-AC15-DCCE75F8596E}" type="datetimeFigureOut">
              <a:rPr lang="es-CO" smtClean="0"/>
              <a:t>28/10/2014</a:t>
            </a:fld>
            <a:endParaRPr lang="es-CO"/>
          </a:p>
        </p:txBody>
      </p:sp>
      <p:sp>
        <p:nvSpPr>
          <p:cNvPr id="4" name="3 Marcador de pie de página"/>
          <p:cNvSpPr>
            <a:spLocks noGrp="1"/>
          </p:cNvSpPr>
          <p:nvPr>
            <p:ph type="ftr" sz="quarter" idx="11"/>
          </p:nvPr>
        </p:nvSpPr>
        <p:spPr/>
        <p:txBody>
          <a:bodyPr/>
          <a:lstStyle>
            <a:extLst/>
          </a:lstStyle>
          <a:p>
            <a:endParaRPr lang="es-CO"/>
          </a:p>
        </p:txBody>
      </p:sp>
      <p:sp>
        <p:nvSpPr>
          <p:cNvPr id="5" name="4 Marcador de número de diapositiva"/>
          <p:cNvSpPr>
            <a:spLocks noGrp="1"/>
          </p:cNvSpPr>
          <p:nvPr>
            <p:ph type="sldNum" sz="quarter" idx="12"/>
          </p:nvPr>
        </p:nvSpPr>
        <p:spPr/>
        <p:txBody>
          <a:bodyPr/>
          <a:lstStyle>
            <a:extLst/>
          </a:lstStyle>
          <a:p>
            <a:fld id="{A1C10120-8CB1-4EF5-BA89-BE848265B892}" type="slidenum">
              <a:rPr lang="es-CO" smtClean="0"/>
              <a:t>‹#›</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fld id="{ABD512AA-5794-47D4-AC15-DCCE75F8596E}" type="datetimeFigureOut">
              <a:rPr lang="es-CO" smtClean="0"/>
              <a:t>28/10/2014</a:t>
            </a:fld>
            <a:endParaRPr lang="es-CO"/>
          </a:p>
        </p:txBody>
      </p:sp>
      <p:sp>
        <p:nvSpPr>
          <p:cNvPr id="3" name="2 Marcador de pie de página"/>
          <p:cNvSpPr>
            <a:spLocks noGrp="1"/>
          </p:cNvSpPr>
          <p:nvPr>
            <p:ph type="ftr" sz="quarter" idx="11"/>
          </p:nvPr>
        </p:nvSpPr>
        <p:spPr/>
        <p:txBody>
          <a:bodyPr/>
          <a:lstStyle>
            <a:extLst/>
          </a:lstStyle>
          <a:p>
            <a:endParaRPr lang="es-CO"/>
          </a:p>
        </p:txBody>
      </p:sp>
      <p:sp>
        <p:nvSpPr>
          <p:cNvPr id="4" name="3 Marcador de número de diapositiva"/>
          <p:cNvSpPr>
            <a:spLocks noGrp="1"/>
          </p:cNvSpPr>
          <p:nvPr>
            <p:ph type="sldNum" sz="quarter" idx="12"/>
          </p:nvPr>
        </p:nvSpPr>
        <p:spPr/>
        <p:txBody>
          <a:bodyPr/>
          <a:lstStyle>
            <a:extLst/>
          </a:lstStyle>
          <a:p>
            <a:fld id="{A1C10120-8CB1-4EF5-BA89-BE848265B892}" type="slidenum">
              <a:rPr lang="es-CO" smtClean="0"/>
              <a:t>‹#›</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ABD512AA-5794-47D4-AC15-DCCE75F8596E}" type="datetimeFigureOut">
              <a:rPr lang="es-CO" smtClean="0"/>
              <a:t>28/10/2014</a:t>
            </a:fld>
            <a:endParaRPr lang="es-CO"/>
          </a:p>
        </p:txBody>
      </p:sp>
      <p:sp>
        <p:nvSpPr>
          <p:cNvPr id="6" name="5 Marcador de pie de página"/>
          <p:cNvSpPr>
            <a:spLocks noGrp="1"/>
          </p:cNvSpPr>
          <p:nvPr>
            <p:ph type="ftr" sz="quarter" idx="11"/>
          </p:nvPr>
        </p:nvSpPr>
        <p:spPr/>
        <p:txBody>
          <a:bodyPr/>
          <a:lstStyle>
            <a:extLst/>
          </a:lstStyle>
          <a:p>
            <a:endParaRPr lang="es-CO"/>
          </a:p>
        </p:txBody>
      </p:sp>
      <p:sp>
        <p:nvSpPr>
          <p:cNvPr id="7" name="6 Marcador de número de diapositiva"/>
          <p:cNvSpPr>
            <a:spLocks noGrp="1"/>
          </p:cNvSpPr>
          <p:nvPr>
            <p:ph type="sldNum" sz="quarter" idx="12"/>
          </p:nvPr>
        </p:nvSpPr>
        <p:spPr/>
        <p:txBody>
          <a:bodyPr/>
          <a:lstStyle>
            <a:extLst/>
          </a:lstStyle>
          <a:p>
            <a:fld id="{A1C10120-8CB1-4EF5-BA89-BE848265B892}" type="slidenum">
              <a:rPr lang="es-CO" smtClean="0"/>
              <a:t>‹#›</a:t>
            </a:fld>
            <a:endParaRPr lang="es-C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dondear rectángulo de esquina sencilla"/>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ABD512AA-5794-47D4-AC15-DCCE75F8596E}" type="datetimeFigureOut">
              <a:rPr lang="es-CO" smtClean="0"/>
              <a:t>28/10/2014</a:t>
            </a:fld>
            <a:endParaRPr lang="es-CO"/>
          </a:p>
        </p:txBody>
      </p:sp>
      <p:sp>
        <p:nvSpPr>
          <p:cNvPr id="6" name="5 Marcador de pie de página"/>
          <p:cNvSpPr>
            <a:spLocks noGrp="1"/>
          </p:cNvSpPr>
          <p:nvPr>
            <p:ph type="ftr" sz="quarter" idx="11"/>
          </p:nvPr>
        </p:nvSpPr>
        <p:spPr/>
        <p:txBody>
          <a:bodyPr/>
          <a:lstStyle>
            <a:extLst/>
          </a:lstStyle>
          <a:p>
            <a:endParaRPr lang="es-CO"/>
          </a:p>
        </p:txBody>
      </p:sp>
      <p:sp>
        <p:nvSpPr>
          <p:cNvPr id="7" name="6 Marcador de número de diapositiva"/>
          <p:cNvSpPr>
            <a:spLocks noGrp="1"/>
          </p:cNvSpPr>
          <p:nvPr>
            <p:ph type="sldNum" sz="quarter" idx="12"/>
          </p:nvPr>
        </p:nvSpPr>
        <p:spPr/>
        <p:txBody>
          <a:bodyPr/>
          <a:lstStyle>
            <a:extLst/>
          </a:lstStyle>
          <a:p>
            <a:fld id="{A1C10120-8CB1-4EF5-BA89-BE848265B892}" type="slidenum">
              <a:rPr lang="es-CO" smtClean="0"/>
              <a:t>‹#›</a:t>
            </a:fld>
            <a:endParaRPr lang="es-CO"/>
          </a:p>
        </p:txBody>
      </p:sp>
      <p:sp>
        <p:nvSpPr>
          <p:cNvPr id="3" name="2 Marcador de posición de imagen"/>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s-ES" smtClean="0"/>
              <a:t>Haga clic en el icono para agregar una imagen</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02920" y="530352"/>
            <a:ext cx="8183880" cy="4187952"/>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ABD512AA-5794-47D4-AC15-DCCE75F8596E}" type="datetimeFigureOut">
              <a:rPr lang="es-CO" smtClean="0"/>
              <a:t>28/10/2014</a:t>
            </a:fld>
            <a:endParaRPr lang="es-CO"/>
          </a:p>
        </p:txBody>
      </p:sp>
      <p:sp>
        <p:nvSpPr>
          <p:cNvPr id="5" name="4 Marcador de pie de página"/>
          <p:cNvSpPr>
            <a:spLocks noGrp="1"/>
          </p:cNvSpPr>
          <p:nvPr>
            <p:ph type="ftr" sz="quarter" idx="11"/>
          </p:nvPr>
        </p:nvSpPr>
        <p:spPr/>
        <p:txBody>
          <a:bodyPr/>
          <a:lstStyle>
            <a:extLst/>
          </a:lstStyle>
          <a:p>
            <a:endParaRPr lang="es-CO"/>
          </a:p>
        </p:txBody>
      </p:sp>
      <p:sp>
        <p:nvSpPr>
          <p:cNvPr id="6" name="5 Marcador de número de diapositiva"/>
          <p:cNvSpPr>
            <a:spLocks noGrp="1"/>
          </p:cNvSpPr>
          <p:nvPr>
            <p:ph type="sldNum" sz="quarter" idx="12"/>
          </p:nvPr>
        </p:nvSpPr>
        <p:spPr/>
        <p:txBody>
          <a:bodyPr/>
          <a:lstStyle>
            <a:extLst/>
          </a:lstStyle>
          <a:p>
            <a:fld id="{A1C10120-8CB1-4EF5-BA89-BE848265B892}" type="slidenum">
              <a:rPr lang="es-CO" smtClean="0"/>
              <a:t>‹#›</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33404"/>
            <a:ext cx="1981200" cy="5257799"/>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33400" y="533402"/>
            <a:ext cx="5943600" cy="525780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ABD512AA-5794-47D4-AC15-DCCE75F8596E}" type="datetimeFigureOut">
              <a:rPr lang="es-CO" smtClean="0"/>
              <a:t>28/10/2014</a:t>
            </a:fld>
            <a:endParaRPr lang="es-CO"/>
          </a:p>
        </p:txBody>
      </p:sp>
      <p:sp>
        <p:nvSpPr>
          <p:cNvPr id="5" name="4 Marcador de pie de página"/>
          <p:cNvSpPr>
            <a:spLocks noGrp="1"/>
          </p:cNvSpPr>
          <p:nvPr>
            <p:ph type="ftr" sz="quarter" idx="11"/>
          </p:nvPr>
        </p:nvSpPr>
        <p:spPr/>
        <p:txBody>
          <a:bodyPr/>
          <a:lstStyle>
            <a:extLst/>
          </a:lstStyle>
          <a:p>
            <a:endParaRPr lang="es-CO"/>
          </a:p>
        </p:txBody>
      </p:sp>
      <p:sp>
        <p:nvSpPr>
          <p:cNvPr id="6" name="5 Marcador de número de diapositiva"/>
          <p:cNvSpPr>
            <a:spLocks noGrp="1"/>
          </p:cNvSpPr>
          <p:nvPr>
            <p:ph type="sldNum" sz="quarter" idx="12"/>
          </p:nvPr>
        </p:nvSpPr>
        <p:spPr/>
        <p:txBody>
          <a:bodyPr/>
          <a:lstStyle>
            <a:extLst/>
          </a:lstStyle>
          <a:p>
            <a:fld id="{A1C10120-8CB1-4EF5-BA89-BE848265B892}" type="slidenum">
              <a:rPr lang="es-CO" smtClean="0"/>
              <a:t>‹#›</a:t>
            </a:fld>
            <a:endParaRPr lang="es-C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ABD512AA-5794-47D4-AC15-DCCE75F8596E}" type="datetimeFigureOut">
              <a:rPr lang="es-CO" smtClean="0"/>
              <a:t>28/10/2014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1C10120-8CB1-4EF5-BA89-BE848265B892}" type="slidenum">
              <a:rPr lang="es-CO" smtClean="0"/>
              <a:t>‹#›</a:t>
            </a:fld>
            <a:endParaRPr lang="es-CO"/>
          </a:p>
        </p:txBody>
      </p:sp>
    </p:spTree>
    <p:extLst>
      <p:ext uri="{BB962C8B-B14F-4D97-AF65-F5344CB8AC3E}">
        <p14:creationId xmlns:p14="http://schemas.microsoft.com/office/powerpoint/2010/main" val="40668253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BD512AA-5794-47D4-AC15-DCCE75F8596E}" type="datetimeFigureOut">
              <a:rPr lang="es-CO" smtClean="0"/>
              <a:t>28/10/2014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1C10120-8CB1-4EF5-BA89-BE848265B892}" type="slidenum">
              <a:rPr lang="es-CO" smtClean="0"/>
              <a:t>‹#›</a:t>
            </a:fld>
            <a:endParaRPr lang="es-CO"/>
          </a:p>
        </p:txBody>
      </p:sp>
    </p:spTree>
    <p:extLst>
      <p:ext uri="{BB962C8B-B14F-4D97-AF65-F5344CB8AC3E}">
        <p14:creationId xmlns:p14="http://schemas.microsoft.com/office/powerpoint/2010/main" val="2840847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ABD512AA-5794-47D4-AC15-DCCE75F8596E}" type="datetimeFigureOut">
              <a:rPr lang="es-CO" smtClean="0"/>
              <a:t>28/10/2014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1C10120-8CB1-4EF5-BA89-BE848265B892}" type="slidenum">
              <a:rPr lang="es-CO" smtClean="0"/>
              <a:t>‹#›</a:t>
            </a:fld>
            <a:endParaRPr lang="es-CO"/>
          </a:p>
        </p:txBody>
      </p:sp>
    </p:spTree>
    <p:extLst>
      <p:ext uri="{BB962C8B-B14F-4D97-AF65-F5344CB8AC3E}">
        <p14:creationId xmlns:p14="http://schemas.microsoft.com/office/powerpoint/2010/main" val="24803301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ABD512AA-5794-47D4-AC15-DCCE75F8596E}" type="datetimeFigureOut">
              <a:rPr lang="es-CO" smtClean="0"/>
              <a:t>28/10/2014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A1C10120-8CB1-4EF5-BA89-BE848265B892}" type="slidenum">
              <a:rPr lang="es-CO" smtClean="0"/>
              <a:t>‹#›</a:t>
            </a:fld>
            <a:endParaRPr lang="es-CO"/>
          </a:p>
        </p:txBody>
      </p:sp>
    </p:spTree>
    <p:extLst>
      <p:ext uri="{BB962C8B-B14F-4D97-AF65-F5344CB8AC3E}">
        <p14:creationId xmlns:p14="http://schemas.microsoft.com/office/powerpoint/2010/main" val="12719063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ABD512AA-5794-47D4-AC15-DCCE75F8596E}" type="datetimeFigureOut">
              <a:rPr lang="es-CO" smtClean="0"/>
              <a:t>28/10/2014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A1C10120-8CB1-4EF5-BA89-BE848265B892}" type="slidenum">
              <a:rPr lang="es-CO" smtClean="0"/>
              <a:t>‹#›</a:t>
            </a:fld>
            <a:endParaRPr lang="es-CO"/>
          </a:p>
        </p:txBody>
      </p:sp>
    </p:spTree>
    <p:extLst>
      <p:ext uri="{BB962C8B-B14F-4D97-AF65-F5344CB8AC3E}">
        <p14:creationId xmlns:p14="http://schemas.microsoft.com/office/powerpoint/2010/main" val="2871043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ABD512AA-5794-47D4-AC15-DCCE75F8596E}" type="datetimeFigureOut">
              <a:rPr lang="es-CO" smtClean="0"/>
              <a:t>28/10/2014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A1C10120-8CB1-4EF5-BA89-BE848265B892}" type="slidenum">
              <a:rPr lang="es-CO" smtClean="0"/>
              <a:t>‹#›</a:t>
            </a:fld>
            <a:endParaRPr lang="es-CO"/>
          </a:p>
        </p:txBody>
      </p:sp>
    </p:spTree>
    <p:extLst>
      <p:ext uri="{BB962C8B-B14F-4D97-AF65-F5344CB8AC3E}">
        <p14:creationId xmlns:p14="http://schemas.microsoft.com/office/powerpoint/2010/main" val="1009661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BD512AA-5794-47D4-AC15-DCCE75F8596E}" type="datetimeFigureOut">
              <a:rPr lang="es-CO" smtClean="0"/>
              <a:t>28/10/2014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A1C10120-8CB1-4EF5-BA89-BE848265B892}" type="slidenum">
              <a:rPr lang="es-CO" smtClean="0"/>
              <a:t>‹#›</a:t>
            </a:fld>
            <a:endParaRPr lang="es-CO"/>
          </a:p>
        </p:txBody>
      </p:sp>
    </p:spTree>
    <p:extLst>
      <p:ext uri="{BB962C8B-B14F-4D97-AF65-F5344CB8AC3E}">
        <p14:creationId xmlns:p14="http://schemas.microsoft.com/office/powerpoint/2010/main" val="23526258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BD512AA-5794-47D4-AC15-DCCE75F8596E}" type="datetimeFigureOut">
              <a:rPr lang="es-CO" smtClean="0"/>
              <a:t>28/10/2014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A1C10120-8CB1-4EF5-BA89-BE848265B892}" type="slidenum">
              <a:rPr lang="es-CO" smtClean="0"/>
              <a:t>‹#›</a:t>
            </a:fld>
            <a:endParaRPr lang="es-CO"/>
          </a:p>
        </p:txBody>
      </p:sp>
    </p:spTree>
    <p:extLst>
      <p:ext uri="{BB962C8B-B14F-4D97-AF65-F5344CB8AC3E}">
        <p14:creationId xmlns:p14="http://schemas.microsoft.com/office/powerpoint/2010/main" val="15630023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BD512AA-5794-47D4-AC15-DCCE75F8596E}" type="datetimeFigureOut">
              <a:rPr lang="es-CO" smtClean="0"/>
              <a:t>28/10/2014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A1C10120-8CB1-4EF5-BA89-BE848265B892}" type="slidenum">
              <a:rPr lang="es-CO" smtClean="0"/>
              <a:t>‹#›</a:t>
            </a:fld>
            <a:endParaRPr lang="es-CO"/>
          </a:p>
        </p:txBody>
      </p:sp>
    </p:spTree>
    <p:extLst>
      <p:ext uri="{BB962C8B-B14F-4D97-AF65-F5344CB8AC3E}">
        <p14:creationId xmlns:p14="http://schemas.microsoft.com/office/powerpoint/2010/main" val="10303305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BD512AA-5794-47D4-AC15-DCCE75F8596E}" type="datetimeFigureOut">
              <a:rPr lang="es-CO" smtClean="0"/>
              <a:t>28/10/2014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1C10120-8CB1-4EF5-BA89-BE848265B892}" type="slidenum">
              <a:rPr lang="es-CO" smtClean="0"/>
              <a:t>‹#›</a:t>
            </a:fld>
            <a:endParaRPr lang="es-CO"/>
          </a:p>
        </p:txBody>
      </p:sp>
    </p:spTree>
    <p:extLst>
      <p:ext uri="{BB962C8B-B14F-4D97-AF65-F5344CB8AC3E}">
        <p14:creationId xmlns:p14="http://schemas.microsoft.com/office/powerpoint/2010/main" val="1970933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BD512AA-5794-47D4-AC15-DCCE75F8596E}" type="datetimeFigureOut">
              <a:rPr lang="es-CO" smtClean="0"/>
              <a:t>28/10/2014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1C10120-8CB1-4EF5-BA89-BE848265B892}" type="slidenum">
              <a:rPr lang="es-CO" smtClean="0"/>
              <a:t>‹#›</a:t>
            </a:fld>
            <a:endParaRPr lang="es-CO"/>
          </a:p>
        </p:txBody>
      </p:sp>
    </p:spTree>
    <p:extLst>
      <p:ext uri="{BB962C8B-B14F-4D97-AF65-F5344CB8AC3E}">
        <p14:creationId xmlns:p14="http://schemas.microsoft.com/office/powerpoint/2010/main" val="2283709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BD512AA-5794-47D4-AC15-DCCE75F8596E}" type="datetimeFigureOut">
              <a:rPr lang="es-CO" smtClean="0"/>
              <a:t>28/10/2014</a:t>
            </a:fld>
            <a:endParaRPr lang="es-CO"/>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CO"/>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1C10120-8CB1-4EF5-BA89-BE848265B892}" type="slidenum">
              <a:rPr lang="es-CO" smtClean="0"/>
              <a:t>‹#›</a:t>
            </a:fld>
            <a:endParaRPr lang="es-CO"/>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D512AA-5794-47D4-AC15-DCCE75F8596E}" type="datetimeFigureOut">
              <a:rPr lang="es-CO" smtClean="0"/>
              <a:t>28/10/2014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C10120-8CB1-4EF5-BA89-BE848265B892}" type="slidenum">
              <a:rPr lang="es-CO" smtClean="0"/>
              <a:t>‹#›</a:t>
            </a:fld>
            <a:endParaRPr lang="es-CO"/>
          </a:p>
        </p:txBody>
      </p:sp>
    </p:spTree>
    <p:extLst>
      <p:ext uri="{BB962C8B-B14F-4D97-AF65-F5344CB8AC3E}">
        <p14:creationId xmlns:p14="http://schemas.microsoft.com/office/powerpoint/2010/main" val="3593623093"/>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980728"/>
            <a:ext cx="7772400" cy="1828800"/>
          </a:xfrm>
        </p:spPr>
        <p:txBody>
          <a:bodyPr>
            <a:normAutofit fontScale="90000"/>
          </a:bodyPr>
          <a:lstStyle/>
          <a:p>
            <a:pPr algn="ctr"/>
            <a:r>
              <a:rPr lang="es-CO" dirty="0" smtClean="0">
                <a:solidFill>
                  <a:schemeClr val="accent1"/>
                </a:solidFill>
              </a:rPr>
              <a:t>COORDINACIÓN DE AISLAMIENTO EN REDES DE DISTRIBUCIÓN</a:t>
            </a:r>
            <a:endParaRPr lang="es-CO" dirty="0">
              <a:solidFill>
                <a:schemeClr val="accent1"/>
              </a:solidFill>
            </a:endParaRPr>
          </a:p>
        </p:txBody>
      </p:sp>
      <p:sp>
        <p:nvSpPr>
          <p:cNvPr id="3" name="2 Subtítulo"/>
          <p:cNvSpPr>
            <a:spLocks noGrp="1"/>
          </p:cNvSpPr>
          <p:nvPr>
            <p:ph type="subTitle" idx="1"/>
          </p:nvPr>
        </p:nvSpPr>
        <p:spPr>
          <a:xfrm>
            <a:off x="539552" y="2924944"/>
            <a:ext cx="8064896" cy="576064"/>
          </a:xfrm>
        </p:spPr>
        <p:txBody>
          <a:bodyPr>
            <a:normAutofit lnSpcReduction="10000"/>
          </a:bodyPr>
          <a:lstStyle/>
          <a:p>
            <a:r>
              <a:rPr lang="es-CO" sz="1200" dirty="0">
                <a:solidFill>
                  <a:schemeClr val="tx1">
                    <a:lumMod val="65000"/>
                    <a:lumOff val="35000"/>
                  </a:schemeClr>
                </a:solidFill>
              </a:rPr>
              <a:t>IEEE </a:t>
            </a:r>
            <a:r>
              <a:rPr lang="es-CO" sz="1200" dirty="0" smtClean="0">
                <a:solidFill>
                  <a:schemeClr val="tx1">
                    <a:lumMod val="65000"/>
                    <a:lumOff val="35000"/>
                  </a:schemeClr>
                </a:solidFill>
              </a:rPr>
              <a:t>Std. </a:t>
            </a:r>
            <a:r>
              <a:rPr lang="es-CO" sz="1200" dirty="0">
                <a:solidFill>
                  <a:schemeClr val="tx1">
                    <a:lumMod val="65000"/>
                    <a:lumOff val="35000"/>
                  </a:schemeClr>
                </a:solidFill>
              </a:rPr>
              <a:t>1410-2010</a:t>
            </a:r>
          </a:p>
          <a:p>
            <a:r>
              <a:rPr lang="en-US" sz="1300" dirty="0">
                <a:solidFill>
                  <a:schemeClr val="tx1">
                    <a:lumMod val="65000"/>
                    <a:lumOff val="35000"/>
                  </a:schemeClr>
                </a:solidFill>
              </a:rPr>
              <a:t>IEEE Guide for Improving the Lightning Performance of Electric Power Overhead Distribution Lines</a:t>
            </a:r>
            <a:endParaRPr lang="es-CO" sz="1300" dirty="0">
              <a:solidFill>
                <a:schemeClr val="tx1">
                  <a:lumMod val="65000"/>
                  <a:lumOff val="35000"/>
                </a:scheme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1304" y="3655536"/>
            <a:ext cx="5832648" cy="272579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49998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683568" y="548680"/>
            <a:ext cx="7920880" cy="936104"/>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dirty="0" smtClean="0">
                <a:solidFill>
                  <a:schemeClr val="tx1"/>
                </a:solidFill>
              </a:rPr>
              <a:t>¿QUE ES UN ESTUDIO DE COORDINACIÓN DE AISLAMIENTO?</a:t>
            </a:r>
            <a:endParaRPr lang="es-CO" dirty="0">
              <a:solidFill>
                <a:schemeClr val="tx1"/>
              </a:solidFill>
            </a:endParaRPr>
          </a:p>
        </p:txBody>
      </p:sp>
      <p:sp>
        <p:nvSpPr>
          <p:cNvPr id="5" name="4 CuadroTexto"/>
          <p:cNvSpPr txBox="1"/>
          <p:nvPr/>
        </p:nvSpPr>
        <p:spPr>
          <a:xfrm>
            <a:off x="323528" y="1916832"/>
            <a:ext cx="4680520" cy="3293209"/>
          </a:xfrm>
          <a:prstGeom prst="rect">
            <a:avLst/>
          </a:prstGeom>
          <a:noFill/>
        </p:spPr>
        <p:txBody>
          <a:bodyPr wrap="square" rtlCol="0">
            <a:spAutoFit/>
          </a:bodyPr>
          <a:lstStyle/>
          <a:p>
            <a:pPr lvl="1" algn="just"/>
            <a:r>
              <a:rPr lang="es-CO" sz="1600" dirty="0" smtClean="0">
                <a:latin typeface="Arial" panose="020B0604020202020204" pitchFamily="34" charset="0"/>
                <a:cs typeface="Arial" panose="020B0604020202020204" pitchFamily="34" charset="0"/>
              </a:rPr>
              <a:t>Un </a:t>
            </a:r>
            <a:r>
              <a:rPr lang="es-CO" sz="1600" dirty="0" smtClean="0">
                <a:solidFill>
                  <a:schemeClr val="accent1"/>
                </a:solidFill>
                <a:latin typeface="Arial" panose="020B0604020202020204" pitchFamily="34" charset="0"/>
                <a:cs typeface="Arial" panose="020B0604020202020204" pitchFamily="34" charset="0"/>
              </a:rPr>
              <a:t>ESTUDIO DE COORDINACIÓN DE AISLAMIENTO </a:t>
            </a:r>
            <a:r>
              <a:rPr lang="es-CO" sz="1600" dirty="0" smtClean="0">
                <a:latin typeface="Arial" panose="020B0604020202020204" pitchFamily="34" charset="0"/>
                <a:cs typeface="Arial" panose="020B0604020202020204" pitchFamily="34" charset="0"/>
              </a:rPr>
              <a:t>permite determinar tanto el nivel de aislamiento que se debe seleccionar para los distintos componentes de un sistema como los medios o dispositivos de protección necesarios a instalar con el fin de proteger contra </a:t>
            </a:r>
            <a:r>
              <a:rPr lang="es-CO" sz="1600" dirty="0" smtClean="0">
                <a:solidFill>
                  <a:schemeClr val="accent1"/>
                </a:solidFill>
                <a:latin typeface="Arial" panose="020B0604020202020204" pitchFamily="34" charset="0"/>
                <a:cs typeface="Arial" panose="020B0604020202020204" pitchFamily="34" charset="0"/>
              </a:rPr>
              <a:t>SOBRETENSIONES</a:t>
            </a:r>
            <a:r>
              <a:rPr lang="es-CO" sz="1600" dirty="0" smtClean="0">
                <a:latin typeface="Arial" panose="020B0604020202020204" pitchFamily="34" charset="0"/>
                <a:cs typeface="Arial" panose="020B0604020202020204" pitchFamily="34" charset="0"/>
              </a:rPr>
              <a:t>.</a:t>
            </a:r>
          </a:p>
          <a:p>
            <a:pPr lvl="1" algn="just"/>
            <a:endParaRPr lang="es-CO" sz="1600" dirty="0" smtClean="0">
              <a:latin typeface="Arial" panose="020B0604020202020204" pitchFamily="34" charset="0"/>
              <a:cs typeface="Arial" panose="020B0604020202020204" pitchFamily="34" charset="0"/>
            </a:endParaRPr>
          </a:p>
          <a:p>
            <a:pPr lvl="1" algn="just"/>
            <a:r>
              <a:rPr lang="es-CO" sz="1600" dirty="0" smtClean="0">
                <a:latin typeface="Arial" panose="020B0604020202020204" pitchFamily="34" charset="0"/>
                <a:cs typeface="Arial" panose="020B0604020202020204" pitchFamily="34" charset="0"/>
              </a:rPr>
              <a:t>La selección del nivel de aislamiento se debe realizar teniendo en cuenta los medios de protección que se pueden utilizar y </a:t>
            </a:r>
            <a:r>
              <a:rPr lang="es-CO" sz="1600" i="1" u="sng" dirty="0" smtClean="0">
                <a:latin typeface="Arial" panose="020B0604020202020204" pitchFamily="34" charset="0"/>
                <a:cs typeface="Arial" panose="020B0604020202020204" pitchFamily="34" charset="0"/>
              </a:rPr>
              <a:t>aceptando una probabilidad de fallo</a:t>
            </a:r>
            <a:r>
              <a:rPr lang="es-CO" sz="1600" dirty="0" smtClean="0">
                <a:latin typeface="Arial" panose="020B0604020202020204" pitchFamily="34" charset="0"/>
                <a:cs typeface="Arial" panose="020B0604020202020204" pitchFamily="34" charset="0"/>
              </a:rPr>
              <a:t>.</a:t>
            </a:r>
          </a:p>
          <a:p>
            <a:endParaRPr lang="es-CO" sz="1600" dirty="0"/>
          </a:p>
        </p:txBody>
      </p:sp>
      <p:pic>
        <p:nvPicPr>
          <p:cNvPr id="1032" name="Picture 8" descr="http://3.bp.blogspot.com/_HFpgL1R1Rnk/S_pyWV4pwyI/AAAAAAAAAAc/6iybJWcc_2w/s1600/.loasjolnsndhhaiuefnolasfj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916832"/>
            <a:ext cx="3240360" cy="32403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8765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2204863"/>
            <a:ext cx="4248472" cy="320087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r>
              <a:rPr lang="es-CO" sz="1600" dirty="0" smtClean="0">
                <a:solidFill>
                  <a:schemeClr val="accent1"/>
                </a:solidFill>
                <a:latin typeface="Arial" panose="020B0604020202020204" pitchFamily="34" charset="0"/>
                <a:cs typeface="Arial" panose="020B0604020202020204" pitchFamily="34" charset="0"/>
              </a:rPr>
              <a:t>PROPÓSITO:</a:t>
            </a:r>
            <a:endParaRPr lang="es-CO" sz="1600" dirty="0">
              <a:solidFill>
                <a:schemeClr val="accent1"/>
              </a:solidFill>
              <a:latin typeface="Arial" panose="020B0604020202020204" pitchFamily="34" charset="0"/>
              <a:cs typeface="Arial" panose="020B0604020202020204" pitchFamily="34" charset="0"/>
            </a:endParaRPr>
          </a:p>
          <a:p>
            <a:pPr>
              <a:tabLst>
                <a:tab pos="5200650" algn="l"/>
              </a:tabLst>
            </a:pPr>
            <a:r>
              <a:rPr lang="es-CO" sz="1600" dirty="0" smtClean="0">
                <a:latin typeface="Arial" panose="020B0604020202020204" pitchFamily="34" charset="0"/>
                <a:cs typeface="Arial" panose="020B0604020202020204" pitchFamily="34" charset="0"/>
              </a:rPr>
              <a:t>Esta </a:t>
            </a:r>
            <a:r>
              <a:rPr lang="es-CO" sz="1600" dirty="0">
                <a:latin typeface="Arial" panose="020B0604020202020204" pitchFamily="34" charset="0"/>
                <a:cs typeface="Arial" panose="020B0604020202020204" pitchFamily="34" charset="0"/>
              </a:rPr>
              <a:t>es una guía de diseño que tiene como </a:t>
            </a:r>
            <a:r>
              <a:rPr lang="es-CO" sz="1600" dirty="0" smtClean="0">
                <a:latin typeface="Arial" panose="020B0604020202020204" pitchFamily="34" charset="0"/>
                <a:cs typeface="Arial" panose="020B0604020202020204" pitchFamily="34" charset="0"/>
              </a:rPr>
              <a:t>fin mejorar el rendimiento </a:t>
            </a:r>
            <a:r>
              <a:rPr lang="es-CO" sz="1600" dirty="0">
                <a:latin typeface="Arial" panose="020B0604020202020204" pitchFamily="34" charset="0"/>
                <a:cs typeface="Arial" panose="020B0604020202020204" pitchFamily="34" charset="0"/>
              </a:rPr>
              <a:t>de las </a:t>
            </a:r>
            <a:r>
              <a:rPr lang="es-CO" sz="1600" dirty="0" smtClean="0">
                <a:latin typeface="Arial" panose="020B0604020202020204" pitchFamily="34" charset="0"/>
                <a:cs typeface="Arial" panose="020B0604020202020204" pitchFamily="34" charset="0"/>
              </a:rPr>
              <a:t>líneas aéreas de distribución. </a:t>
            </a:r>
            <a:endParaRPr lang="es-CO" sz="1600" dirty="0">
              <a:latin typeface="Arial" panose="020B0604020202020204" pitchFamily="34" charset="0"/>
              <a:cs typeface="Arial" panose="020B0604020202020204"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tab pos="5200650" algn="l"/>
              </a:tabLst>
            </a:pPr>
            <a:endParaRPr kumimoji="0" lang="es-CO" altLang="es-CO" sz="1600" b="0" i="0" u="none" strike="noStrike" cap="none" normalizeH="0" baseline="0" dirty="0" smtClean="0">
              <a:ln>
                <a:noFill/>
              </a:ln>
              <a:solidFill>
                <a:srgbClr val="212121"/>
              </a:solidFill>
              <a:effectLst/>
              <a:latin typeface="Arial" panose="020B0604020202020204" pitchFamily="34" charset="0"/>
              <a:cs typeface="Arial" panose="020B0604020202020204" pitchFamily="34" charset="0"/>
            </a:endParaRP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tab pos="5200650" algn="l"/>
              </a:tabLst>
            </a:pPr>
            <a:r>
              <a:rPr lang="es-CO" altLang="es-CO" sz="1600" dirty="0" smtClean="0">
                <a:solidFill>
                  <a:schemeClr val="accent1"/>
                </a:solidFill>
                <a:latin typeface="Arial" panose="020B0604020202020204" pitchFamily="34" charset="0"/>
                <a:cs typeface="Arial" panose="020B0604020202020204" pitchFamily="34" charset="0"/>
              </a:rPr>
              <a:t>ALCANCE:</a:t>
            </a:r>
            <a:endParaRPr lang="es-CO" altLang="es-CO" sz="1600" dirty="0">
              <a:solidFill>
                <a:schemeClr val="accent1"/>
              </a:solidFill>
              <a:latin typeface="Arial" panose="020B0604020202020204" pitchFamily="34" charset="0"/>
              <a:cs typeface="Arial" panose="020B0604020202020204" pitchFamily="34" charset="0"/>
            </a:endParaRPr>
          </a:p>
          <a:p>
            <a:pPr lvl="0" algn="just" fontAlgn="base">
              <a:spcBef>
                <a:spcPct val="0"/>
              </a:spcBef>
              <a:spcAft>
                <a:spcPct val="0"/>
              </a:spcAft>
              <a:tabLst>
                <a:tab pos="5200650" algn="l"/>
              </a:tabLst>
            </a:pPr>
            <a:r>
              <a:rPr lang="es-CO" sz="1600" dirty="0" smtClean="0">
                <a:latin typeface="Arial" panose="020B0604020202020204" pitchFamily="34" charset="0"/>
                <a:cs typeface="Arial" panose="020B0604020202020204" pitchFamily="34" charset="0"/>
              </a:rPr>
              <a:t>Identificar los factores que contribuyen a las fallas causadas ​​por rayos en las líneas aéreas de distribución y sugerir mejoras en las construcciones existentes y nuevas. </a:t>
            </a:r>
            <a:r>
              <a:rPr lang="es-CO" sz="1600" i="1" u="sng" dirty="0" smtClean="0">
                <a:latin typeface="Arial" panose="020B0604020202020204" pitchFamily="34" charset="0"/>
                <a:cs typeface="Arial" panose="020B0604020202020204" pitchFamily="34" charset="0"/>
              </a:rPr>
              <a:t>Esta guía se limita a la protección de aislamiento de líneas de distribución para el sistema de tensiones de 69 kV y por debajo</a:t>
            </a:r>
            <a:r>
              <a:rPr lang="es-CO" sz="1600" dirty="0" smtClean="0">
                <a:latin typeface="Arial" panose="020B0604020202020204" pitchFamily="34" charset="0"/>
                <a:cs typeface="Arial" panose="020B0604020202020204" pitchFamily="34" charset="0"/>
              </a:rPr>
              <a:t>.</a:t>
            </a:r>
            <a:endParaRPr kumimoji="0" lang="es-CO" altLang="es-CO"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n-US" sz="2000" dirty="0" smtClean="0">
                <a:solidFill>
                  <a:schemeClr val="tx1"/>
                </a:solidFill>
              </a:rPr>
              <a:t>IEEE Std. 1410-2010</a:t>
            </a:r>
          </a:p>
          <a:p>
            <a:pPr algn="ctr"/>
            <a:r>
              <a:rPr lang="en-US" sz="1400" dirty="0" smtClean="0">
                <a:solidFill>
                  <a:schemeClr val="tx1"/>
                </a:solidFill>
              </a:rPr>
              <a:t>IEEE Guide for Improving the Lightning Performance of Electric Power Overhead Distribution Lines</a:t>
            </a:r>
          </a:p>
        </p:txBody>
      </p:sp>
      <p:pic>
        <p:nvPicPr>
          <p:cNvPr id="4103" name="Picture 7" descr="http://2.bp.blogspot.com/-LmNgTQbNDsY/URK8BFlL8cI/AAAAAAAAAV4/zOCeKli0NJQ/s200/objetivo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2376550"/>
            <a:ext cx="3611511" cy="27086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3272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Conector recto 3"/>
          <p:cNvSpPr/>
          <p:nvPr/>
        </p:nvSpPr>
        <p:spPr>
          <a:xfrm>
            <a:off x="3476629" y="5136943"/>
            <a:ext cx="91440" cy="1139387"/>
          </a:xfrm>
          <a:custGeom>
            <a:avLst/>
            <a:gdLst/>
            <a:ahLst/>
            <a:cxnLst/>
            <a:rect l="0" t="0" r="0" b="0"/>
            <a:pathLst>
              <a:path>
                <a:moveTo>
                  <a:pt x="45720" y="0"/>
                </a:moveTo>
                <a:lnTo>
                  <a:pt x="70854" y="0"/>
                </a:lnTo>
                <a:lnTo>
                  <a:pt x="70854" y="1139387"/>
                </a:lnTo>
                <a:lnTo>
                  <a:pt x="100045" y="1139387"/>
                </a:lnTo>
              </a:path>
            </a:pathLst>
          </a:custGeom>
          <a:noFill/>
          <a:ln w="25400" cap="flat" cmpd="sng" algn="ctr">
            <a:solidFill>
              <a:srgbClr val="9BBB59">
                <a:hueOff val="0"/>
                <a:satOff val="0"/>
                <a:lumOff val="0"/>
                <a:alphaOff val="0"/>
              </a:srgbClr>
            </a:solidFill>
            <a:prstDash val="solid"/>
          </a:ln>
          <a:effectLst/>
        </p:spPr>
      </p:sp>
      <p:sp>
        <p:nvSpPr>
          <p:cNvPr id="212" name="Conector recto 4"/>
          <p:cNvSpPr/>
          <p:nvPr/>
        </p:nvSpPr>
        <p:spPr>
          <a:xfrm>
            <a:off x="3476629" y="5136943"/>
            <a:ext cx="91440" cy="759688"/>
          </a:xfrm>
          <a:custGeom>
            <a:avLst/>
            <a:gdLst/>
            <a:ahLst/>
            <a:cxnLst/>
            <a:rect l="0" t="0" r="0" b="0"/>
            <a:pathLst>
              <a:path>
                <a:moveTo>
                  <a:pt x="45720" y="0"/>
                </a:moveTo>
                <a:lnTo>
                  <a:pt x="70854" y="0"/>
                </a:lnTo>
                <a:lnTo>
                  <a:pt x="70854" y="759688"/>
                </a:lnTo>
                <a:lnTo>
                  <a:pt x="100045" y="759688"/>
                </a:lnTo>
              </a:path>
            </a:pathLst>
          </a:custGeom>
          <a:noFill/>
          <a:ln w="25400" cap="flat" cmpd="sng" algn="ctr">
            <a:solidFill>
              <a:srgbClr val="9BBB59">
                <a:hueOff val="0"/>
                <a:satOff val="0"/>
                <a:lumOff val="0"/>
                <a:alphaOff val="0"/>
              </a:srgbClr>
            </a:solidFill>
            <a:prstDash val="solid"/>
          </a:ln>
          <a:effectLst/>
        </p:spPr>
      </p:sp>
      <p:sp>
        <p:nvSpPr>
          <p:cNvPr id="213" name="Conector recto 5"/>
          <p:cNvSpPr/>
          <p:nvPr/>
        </p:nvSpPr>
        <p:spPr>
          <a:xfrm>
            <a:off x="3476629" y="5136943"/>
            <a:ext cx="91440" cy="379990"/>
          </a:xfrm>
          <a:custGeom>
            <a:avLst/>
            <a:gdLst/>
            <a:ahLst/>
            <a:cxnLst/>
            <a:rect l="0" t="0" r="0" b="0"/>
            <a:pathLst>
              <a:path>
                <a:moveTo>
                  <a:pt x="45720" y="0"/>
                </a:moveTo>
                <a:lnTo>
                  <a:pt x="70854" y="0"/>
                </a:lnTo>
                <a:lnTo>
                  <a:pt x="70854" y="379990"/>
                </a:lnTo>
                <a:lnTo>
                  <a:pt x="100045" y="379990"/>
                </a:lnTo>
              </a:path>
            </a:pathLst>
          </a:custGeom>
          <a:noFill/>
          <a:ln w="25400" cap="flat" cmpd="sng" algn="ctr">
            <a:solidFill>
              <a:srgbClr val="9BBB59">
                <a:hueOff val="0"/>
                <a:satOff val="0"/>
                <a:lumOff val="0"/>
                <a:alphaOff val="0"/>
              </a:srgbClr>
            </a:solidFill>
            <a:prstDash val="solid"/>
          </a:ln>
          <a:effectLst/>
        </p:spPr>
      </p:sp>
      <p:sp>
        <p:nvSpPr>
          <p:cNvPr id="214" name="Conector recto 6"/>
          <p:cNvSpPr/>
          <p:nvPr/>
        </p:nvSpPr>
        <p:spPr>
          <a:xfrm>
            <a:off x="3476629" y="5091223"/>
            <a:ext cx="91440" cy="91440"/>
          </a:xfrm>
          <a:custGeom>
            <a:avLst/>
            <a:gdLst/>
            <a:ahLst/>
            <a:cxnLst/>
            <a:rect l="0" t="0" r="0" b="0"/>
            <a:pathLst>
              <a:path>
                <a:moveTo>
                  <a:pt x="45720" y="45720"/>
                </a:moveTo>
                <a:lnTo>
                  <a:pt x="70854" y="45720"/>
                </a:lnTo>
                <a:lnTo>
                  <a:pt x="70854" y="46011"/>
                </a:lnTo>
                <a:lnTo>
                  <a:pt x="100045" y="46011"/>
                </a:lnTo>
              </a:path>
            </a:pathLst>
          </a:custGeom>
          <a:noFill/>
          <a:ln w="25400" cap="flat" cmpd="sng" algn="ctr">
            <a:solidFill>
              <a:srgbClr val="9BBB59">
                <a:hueOff val="0"/>
                <a:satOff val="0"/>
                <a:lumOff val="0"/>
                <a:alphaOff val="0"/>
              </a:srgbClr>
            </a:solidFill>
            <a:prstDash val="solid"/>
          </a:ln>
          <a:effectLst/>
        </p:spPr>
      </p:sp>
      <p:sp>
        <p:nvSpPr>
          <p:cNvPr id="215" name="Conector recto 7"/>
          <p:cNvSpPr/>
          <p:nvPr/>
        </p:nvSpPr>
        <p:spPr>
          <a:xfrm>
            <a:off x="3476629" y="4757535"/>
            <a:ext cx="91440" cy="379407"/>
          </a:xfrm>
          <a:custGeom>
            <a:avLst/>
            <a:gdLst/>
            <a:ahLst/>
            <a:cxnLst/>
            <a:rect l="0" t="0" r="0" b="0"/>
            <a:pathLst>
              <a:path>
                <a:moveTo>
                  <a:pt x="45720" y="379407"/>
                </a:moveTo>
                <a:lnTo>
                  <a:pt x="70854" y="379407"/>
                </a:lnTo>
                <a:lnTo>
                  <a:pt x="70854" y="0"/>
                </a:lnTo>
                <a:lnTo>
                  <a:pt x="100045" y="0"/>
                </a:lnTo>
              </a:path>
            </a:pathLst>
          </a:custGeom>
          <a:noFill/>
          <a:ln w="25400" cap="flat" cmpd="sng" algn="ctr">
            <a:solidFill>
              <a:srgbClr val="9BBB59">
                <a:hueOff val="0"/>
                <a:satOff val="0"/>
                <a:lumOff val="0"/>
                <a:alphaOff val="0"/>
              </a:srgbClr>
            </a:solidFill>
            <a:prstDash val="solid"/>
          </a:ln>
          <a:effectLst/>
        </p:spPr>
      </p:sp>
      <p:sp>
        <p:nvSpPr>
          <p:cNvPr id="216" name="Conector recto 8"/>
          <p:cNvSpPr/>
          <p:nvPr/>
        </p:nvSpPr>
        <p:spPr>
          <a:xfrm>
            <a:off x="3476629" y="4377837"/>
            <a:ext cx="91440" cy="759105"/>
          </a:xfrm>
          <a:custGeom>
            <a:avLst/>
            <a:gdLst/>
            <a:ahLst/>
            <a:cxnLst/>
            <a:rect l="0" t="0" r="0" b="0"/>
            <a:pathLst>
              <a:path>
                <a:moveTo>
                  <a:pt x="45720" y="759105"/>
                </a:moveTo>
                <a:lnTo>
                  <a:pt x="70854" y="759105"/>
                </a:lnTo>
                <a:lnTo>
                  <a:pt x="70854" y="0"/>
                </a:lnTo>
                <a:lnTo>
                  <a:pt x="100045" y="0"/>
                </a:lnTo>
              </a:path>
            </a:pathLst>
          </a:custGeom>
          <a:noFill/>
          <a:ln w="25400" cap="flat" cmpd="sng" algn="ctr">
            <a:solidFill>
              <a:srgbClr val="9BBB59">
                <a:hueOff val="0"/>
                <a:satOff val="0"/>
                <a:lumOff val="0"/>
                <a:alphaOff val="0"/>
              </a:srgbClr>
            </a:solidFill>
            <a:prstDash val="solid"/>
          </a:ln>
          <a:effectLst/>
        </p:spPr>
      </p:sp>
      <p:sp>
        <p:nvSpPr>
          <p:cNvPr id="217" name="Conector recto 9"/>
          <p:cNvSpPr/>
          <p:nvPr/>
        </p:nvSpPr>
        <p:spPr>
          <a:xfrm>
            <a:off x="6086216" y="4363984"/>
            <a:ext cx="335468" cy="773251"/>
          </a:xfrm>
          <a:custGeom>
            <a:avLst/>
            <a:gdLst/>
            <a:ahLst/>
            <a:cxnLst/>
            <a:rect l="0" t="0" r="0" b="0"/>
            <a:pathLst>
              <a:path>
                <a:moveTo>
                  <a:pt x="0" y="0"/>
                </a:moveTo>
                <a:lnTo>
                  <a:pt x="306278" y="0"/>
                </a:lnTo>
                <a:lnTo>
                  <a:pt x="306278" y="773251"/>
                </a:lnTo>
                <a:lnTo>
                  <a:pt x="335468" y="773251"/>
                </a:lnTo>
              </a:path>
            </a:pathLst>
          </a:custGeom>
          <a:noFill/>
          <a:ln w="25400" cap="flat" cmpd="sng" algn="ctr">
            <a:solidFill>
              <a:srgbClr val="8064A2">
                <a:hueOff val="0"/>
                <a:satOff val="0"/>
                <a:lumOff val="0"/>
                <a:alphaOff val="0"/>
              </a:srgbClr>
            </a:solidFill>
            <a:prstDash val="solid"/>
          </a:ln>
          <a:effectLst/>
        </p:spPr>
      </p:sp>
      <p:sp>
        <p:nvSpPr>
          <p:cNvPr id="218" name="Conector recto 10"/>
          <p:cNvSpPr/>
          <p:nvPr/>
        </p:nvSpPr>
        <p:spPr>
          <a:xfrm>
            <a:off x="6086216" y="4363984"/>
            <a:ext cx="335468" cy="393552"/>
          </a:xfrm>
          <a:custGeom>
            <a:avLst/>
            <a:gdLst/>
            <a:ahLst/>
            <a:cxnLst/>
            <a:rect l="0" t="0" r="0" b="0"/>
            <a:pathLst>
              <a:path>
                <a:moveTo>
                  <a:pt x="0" y="0"/>
                </a:moveTo>
                <a:lnTo>
                  <a:pt x="306278" y="0"/>
                </a:lnTo>
                <a:lnTo>
                  <a:pt x="306278" y="393552"/>
                </a:lnTo>
                <a:lnTo>
                  <a:pt x="335468" y="393552"/>
                </a:lnTo>
              </a:path>
            </a:pathLst>
          </a:custGeom>
          <a:noFill/>
          <a:ln w="25400" cap="flat" cmpd="sng" algn="ctr">
            <a:solidFill>
              <a:srgbClr val="8064A2">
                <a:hueOff val="0"/>
                <a:satOff val="0"/>
                <a:lumOff val="0"/>
                <a:alphaOff val="0"/>
              </a:srgbClr>
            </a:solidFill>
            <a:prstDash val="solid"/>
          </a:ln>
          <a:effectLst/>
        </p:spPr>
      </p:sp>
      <p:sp>
        <p:nvSpPr>
          <p:cNvPr id="219" name="Conector recto 11"/>
          <p:cNvSpPr/>
          <p:nvPr/>
        </p:nvSpPr>
        <p:spPr>
          <a:xfrm>
            <a:off x="6086216" y="4318264"/>
            <a:ext cx="335468" cy="91440"/>
          </a:xfrm>
          <a:custGeom>
            <a:avLst/>
            <a:gdLst/>
            <a:ahLst/>
            <a:cxnLst/>
            <a:rect l="0" t="0" r="0" b="0"/>
            <a:pathLst>
              <a:path>
                <a:moveTo>
                  <a:pt x="0" y="45720"/>
                </a:moveTo>
                <a:lnTo>
                  <a:pt x="306278" y="45720"/>
                </a:lnTo>
                <a:lnTo>
                  <a:pt x="306278" y="59573"/>
                </a:lnTo>
                <a:lnTo>
                  <a:pt x="335468" y="59573"/>
                </a:lnTo>
              </a:path>
            </a:pathLst>
          </a:custGeom>
          <a:noFill/>
          <a:ln w="25400" cap="flat" cmpd="sng" algn="ctr">
            <a:solidFill>
              <a:srgbClr val="8064A2">
                <a:hueOff val="0"/>
                <a:satOff val="0"/>
                <a:lumOff val="0"/>
                <a:alphaOff val="0"/>
              </a:srgbClr>
            </a:solidFill>
            <a:prstDash val="solid"/>
          </a:ln>
          <a:effectLst/>
        </p:spPr>
      </p:sp>
      <p:sp>
        <p:nvSpPr>
          <p:cNvPr id="220" name="Conector recto 12"/>
          <p:cNvSpPr/>
          <p:nvPr/>
        </p:nvSpPr>
        <p:spPr>
          <a:xfrm>
            <a:off x="6086216" y="3998139"/>
            <a:ext cx="335468" cy="365844"/>
          </a:xfrm>
          <a:custGeom>
            <a:avLst/>
            <a:gdLst/>
            <a:ahLst/>
            <a:cxnLst/>
            <a:rect l="0" t="0" r="0" b="0"/>
            <a:pathLst>
              <a:path>
                <a:moveTo>
                  <a:pt x="0" y="365844"/>
                </a:moveTo>
                <a:lnTo>
                  <a:pt x="306278" y="365844"/>
                </a:lnTo>
                <a:lnTo>
                  <a:pt x="306278" y="0"/>
                </a:lnTo>
                <a:lnTo>
                  <a:pt x="335468" y="0"/>
                </a:lnTo>
              </a:path>
            </a:pathLst>
          </a:custGeom>
          <a:noFill/>
          <a:ln w="25400" cap="flat" cmpd="sng" algn="ctr">
            <a:solidFill>
              <a:srgbClr val="8064A2">
                <a:hueOff val="0"/>
                <a:satOff val="0"/>
                <a:lumOff val="0"/>
                <a:alphaOff val="0"/>
              </a:srgbClr>
            </a:solidFill>
            <a:prstDash val="solid"/>
          </a:ln>
          <a:effectLst/>
        </p:spPr>
      </p:sp>
      <p:sp>
        <p:nvSpPr>
          <p:cNvPr id="221" name="Conector recto 13"/>
          <p:cNvSpPr/>
          <p:nvPr/>
        </p:nvSpPr>
        <p:spPr>
          <a:xfrm>
            <a:off x="6086216" y="3618441"/>
            <a:ext cx="335468" cy="745542"/>
          </a:xfrm>
          <a:custGeom>
            <a:avLst/>
            <a:gdLst/>
            <a:ahLst/>
            <a:cxnLst/>
            <a:rect l="0" t="0" r="0" b="0"/>
            <a:pathLst>
              <a:path>
                <a:moveTo>
                  <a:pt x="0" y="745542"/>
                </a:moveTo>
                <a:lnTo>
                  <a:pt x="306278" y="745542"/>
                </a:lnTo>
                <a:lnTo>
                  <a:pt x="306278" y="0"/>
                </a:lnTo>
                <a:lnTo>
                  <a:pt x="335468" y="0"/>
                </a:lnTo>
              </a:path>
            </a:pathLst>
          </a:custGeom>
          <a:noFill/>
          <a:ln w="25400" cap="flat" cmpd="sng" algn="ctr">
            <a:solidFill>
              <a:srgbClr val="8064A2">
                <a:hueOff val="0"/>
                <a:satOff val="0"/>
                <a:lumOff val="0"/>
                <a:alphaOff val="0"/>
              </a:srgbClr>
            </a:solidFill>
            <a:prstDash val="solid"/>
          </a:ln>
          <a:effectLst/>
        </p:spPr>
      </p:sp>
      <p:sp>
        <p:nvSpPr>
          <p:cNvPr id="222" name="Conector recto 14"/>
          <p:cNvSpPr/>
          <p:nvPr/>
        </p:nvSpPr>
        <p:spPr>
          <a:xfrm>
            <a:off x="4722031" y="3998139"/>
            <a:ext cx="217707" cy="365844"/>
          </a:xfrm>
          <a:custGeom>
            <a:avLst/>
            <a:gdLst/>
            <a:ahLst/>
            <a:cxnLst/>
            <a:rect l="0" t="0" r="0" b="0"/>
            <a:pathLst>
              <a:path>
                <a:moveTo>
                  <a:pt x="0" y="0"/>
                </a:moveTo>
                <a:lnTo>
                  <a:pt x="188517" y="0"/>
                </a:lnTo>
                <a:lnTo>
                  <a:pt x="188517" y="365844"/>
                </a:lnTo>
                <a:lnTo>
                  <a:pt x="217707" y="365844"/>
                </a:lnTo>
              </a:path>
            </a:pathLst>
          </a:custGeom>
          <a:noFill/>
          <a:ln w="25400" cap="flat" cmpd="sng" algn="ctr">
            <a:solidFill>
              <a:srgbClr val="8064A2">
                <a:hueOff val="0"/>
                <a:satOff val="0"/>
                <a:lumOff val="0"/>
                <a:alphaOff val="0"/>
              </a:srgbClr>
            </a:solidFill>
            <a:prstDash val="solid"/>
          </a:ln>
          <a:effectLst/>
        </p:spPr>
      </p:sp>
      <p:sp>
        <p:nvSpPr>
          <p:cNvPr id="223" name="Conector recto 15"/>
          <p:cNvSpPr/>
          <p:nvPr/>
        </p:nvSpPr>
        <p:spPr>
          <a:xfrm>
            <a:off x="4722031" y="3938565"/>
            <a:ext cx="217707" cy="91440"/>
          </a:xfrm>
          <a:custGeom>
            <a:avLst/>
            <a:gdLst/>
            <a:ahLst/>
            <a:cxnLst/>
            <a:rect l="0" t="0" r="0" b="0"/>
            <a:pathLst>
              <a:path>
                <a:moveTo>
                  <a:pt x="0" y="59574"/>
                </a:moveTo>
                <a:lnTo>
                  <a:pt x="188517" y="59574"/>
                </a:lnTo>
                <a:lnTo>
                  <a:pt x="188517" y="45720"/>
                </a:lnTo>
                <a:lnTo>
                  <a:pt x="217707" y="45720"/>
                </a:lnTo>
              </a:path>
            </a:pathLst>
          </a:custGeom>
          <a:noFill/>
          <a:ln w="25400" cap="flat" cmpd="sng" algn="ctr">
            <a:solidFill>
              <a:srgbClr val="8064A2">
                <a:hueOff val="0"/>
                <a:satOff val="0"/>
                <a:lumOff val="0"/>
                <a:alphaOff val="0"/>
              </a:srgbClr>
            </a:solidFill>
            <a:prstDash val="solid"/>
          </a:ln>
          <a:effectLst/>
        </p:spPr>
      </p:sp>
      <p:sp>
        <p:nvSpPr>
          <p:cNvPr id="224" name="Conector recto 16"/>
          <p:cNvSpPr/>
          <p:nvPr/>
        </p:nvSpPr>
        <p:spPr>
          <a:xfrm>
            <a:off x="4722031" y="3604586"/>
            <a:ext cx="217707" cy="393552"/>
          </a:xfrm>
          <a:custGeom>
            <a:avLst/>
            <a:gdLst/>
            <a:ahLst/>
            <a:cxnLst/>
            <a:rect l="0" t="0" r="0" b="0"/>
            <a:pathLst>
              <a:path>
                <a:moveTo>
                  <a:pt x="0" y="393552"/>
                </a:moveTo>
                <a:lnTo>
                  <a:pt x="188517" y="393552"/>
                </a:lnTo>
                <a:lnTo>
                  <a:pt x="188517" y="0"/>
                </a:lnTo>
                <a:lnTo>
                  <a:pt x="217707" y="0"/>
                </a:lnTo>
              </a:path>
            </a:pathLst>
          </a:custGeom>
          <a:noFill/>
          <a:ln w="25400" cap="flat" cmpd="sng" algn="ctr">
            <a:solidFill>
              <a:srgbClr val="8064A2">
                <a:hueOff val="0"/>
                <a:satOff val="0"/>
                <a:lumOff val="0"/>
                <a:alphaOff val="0"/>
              </a:srgbClr>
            </a:solidFill>
            <a:prstDash val="solid"/>
          </a:ln>
          <a:effectLst/>
        </p:spPr>
      </p:sp>
      <p:sp>
        <p:nvSpPr>
          <p:cNvPr id="225" name="Conector recto 17"/>
          <p:cNvSpPr/>
          <p:nvPr/>
        </p:nvSpPr>
        <p:spPr>
          <a:xfrm>
            <a:off x="3476629" y="3998139"/>
            <a:ext cx="91440" cy="1138803"/>
          </a:xfrm>
          <a:custGeom>
            <a:avLst/>
            <a:gdLst/>
            <a:ahLst/>
            <a:cxnLst/>
            <a:rect l="0" t="0" r="0" b="0"/>
            <a:pathLst>
              <a:path>
                <a:moveTo>
                  <a:pt x="45720" y="1138803"/>
                </a:moveTo>
                <a:lnTo>
                  <a:pt x="70854" y="1138803"/>
                </a:lnTo>
                <a:lnTo>
                  <a:pt x="70854" y="0"/>
                </a:lnTo>
                <a:lnTo>
                  <a:pt x="100045" y="0"/>
                </a:lnTo>
              </a:path>
            </a:pathLst>
          </a:custGeom>
          <a:noFill/>
          <a:ln w="25400" cap="flat" cmpd="sng" algn="ctr">
            <a:solidFill>
              <a:srgbClr val="9BBB59">
                <a:hueOff val="0"/>
                <a:satOff val="0"/>
                <a:lumOff val="0"/>
                <a:alphaOff val="0"/>
              </a:srgbClr>
            </a:solidFill>
            <a:prstDash val="solid"/>
          </a:ln>
          <a:effectLst/>
        </p:spPr>
      </p:sp>
      <p:sp>
        <p:nvSpPr>
          <p:cNvPr id="226" name="Conector recto 18"/>
          <p:cNvSpPr/>
          <p:nvPr/>
        </p:nvSpPr>
        <p:spPr>
          <a:xfrm>
            <a:off x="2272890" y="5091223"/>
            <a:ext cx="91440" cy="91440"/>
          </a:xfrm>
          <a:custGeom>
            <a:avLst/>
            <a:gdLst/>
            <a:ahLst/>
            <a:cxnLst/>
            <a:rect l="0" t="0" r="0" b="0"/>
            <a:pathLst>
              <a:path>
                <a:moveTo>
                  <a:pt x="45720" y="126103"/>
                </a:moveTo>
                <a:lnTo>
                  <a:pt x="74881" y="126103"/>
                </a:lnTo>
                <a:lnTo>
                  <a:pt x="74881" y="45720"/>
                </a:lnTo>
                <a:lnTo>
                  <a:pt x="104100" y="45720"/>
                </a:lnTo>
              </a:path>
            </a:pathLst>
          </a:custGeom>
          <a:noFill/>
          <a:ln w="25400" cap="flat" cmpd="sng" algn="ctr">
            <a:solidFill>
              <a:srgbClr val="C0504D">
                <a:hueOff val="0"/>
                <a:satOff val="0"/>
                <a:lumOff val="0"/>
                <a:alphaOff val="0"/>
              </a:srgbClr>
            </a:solidFill>
            <a:prstDash val="solid"/>
          </a:ln>
          <a:effectLst/>
        </p:spPr>
      </p:sp>
      <p:sp>
        <p:nvSpPr>
          <p:cNvPr id="227" name="Conector recto 19"/>
          <p:cNvSpPr/>
          <p:nvPr/>
        </p:nvSpPr>
        <p:spPr>
          <a:xfrm>
            <a:off x="4724964" y="2669626"/>
            <a:ext cx="199801" cy="567461"/>
          </a:xfrm>
          <a:custGeom>
            <a:avLst/>
            <a:gdLst/>
            <a:ahLst/>
            <a:cxnLst/>
            <a:rect l="0" t="0" r="0" b="0"/>
            <a:pathLst>
              <a:path>
                <a:moveTo>
                  <a:pt x="0" y="0"/>
                </a:moveTo>
                <a:lnTo>
                  <a:pt x="170611" y="0"/>
                </a:lnTo>
                <a:lnTo>
                  <a:pt x="170611" y="567461"/>
                </a:lnTo>
                <a:lnTo>
                  <a:pt x="199801" y="567461"/>
                </a:lnTo>
              </a:path>
            </a:pathLst>
          </a:custGeom>
          <a:noFill/>
          <a:ln w="25400" cap="flat" cmpd="sng" algn="ctr">
            <a:solidFill>
              <a:srgbClr val="8064A2">
                <a:hueOff val="0"/>
                <a:satOff val="0"/>
                <a:lumOff val="0"/>
                <a:alphaOff val="0"/>
              </a:srgbClr>
            </a:solidFill>
            <a:prstDash val="solid"/>
          </a:ln>
          <a:effectLst/>
        </p:spPr>
      </p:sp>
      <p:sp>
        <p:nvSpPr>
          <p:cNvPr id="228" name="Conector recto 20"/>
          <p:cNvSpPr/>
          <p:nvPr/>
        </p:nvSpPr>
        <p:spPr>
          <a:xfrm>
            <a:off x="4724964" y="2669626"/>
            <a:ext cx="199801" cy="188133"/>
          </a:xfrm>
          <a:custGeom>
            <a:avLst/>
            <a:gdLst/>
            <a:ahLst/>
            <a:cxnLst/>
            <a:rect l="0" t="0" r="0" b="0"/>
            <a:pathLst>
              <a:path>
                <a:moveTo>
                  <a:pt x="0" y="0"/>
                </a:moveTo>
                <a:lnTo>
                  <a:pt x="170611" y="0"/>
                </a:lnTo>
                <a:lnTo>
                  <a:pt x="170611" y="188133"/>
                </a:lnTo>
                <a:lnTo>
                  <a:pt x="199801" y="188133"/>
                </a:lnTo>
              </a:path>
            </a:pathLst>
          </a:custGeom>
          <a:noFill/>
          <a:ln w="25400" cap="flat" cmpd="sng" algn="ctr">
            <a:solidFill>
              <a:srgbClr val="8064A2">
                <a:hueOff val="0"/>
                <a:satOff val="0"/>
                <a:lumOff val="0"/>
                <a:alphaOff val="0"/>
              </a:srgbClr>
            </a:solidFill>
            <a:prstDash val="solid"/>
          </a:ln>
          <a:effectLst/>
        </p:spPr>
      </p:sp>
      <p:sp>
        <p:nvSpPr>
          <p:cNvPr id="229" name="Conector recto 21"/>
          <p:cNvSpPr/>
          <p:nvPr/>
        </p:nvSpPr>
        <p:spPr>
          <a:xfrm>
            <a:off x="4724964" y="2478432"/>
            <a:ext cx="199801" cy="191193"/>
          </a:xfrm>
          <a:custGeom>
            <a:avLst/>
            <a:gdLst/>
            <a:ahLst/>
            <a:cxnLst/>
            <a:rect l="0" t="0" r="0" b="0"/>
            <a:pathLst>
              <a:path>
                <a:moveTo>
                  <a:pt x="0" y="191193"/>
                </a:moveTo>
                <a:lnTo>
                  <a:pt x="170611" y="191193"/>
                </a:lnTo>
                <a:lnTo>
                  <a:pt x="170611" y="0"/>
                </a:lnTo>
                <a:lnTo>
                  <a:pt x="199801" y="0"/>
                </a:lnTo>
              </a:path>
            </a:pathLst>
          </a:custGeom>
          <a:noFill/>
          <a:ln w="25400" cap="flat" cmpd="sng" algn="ctr">
            <a:solidFill>
              <a:srgbClr val="8064A2">
                <a:hueOff val="0"/>
                <a:satOff val="0"/>
                <a:lumOff val="0"/>
                <a:alphaOff val="0"/>
              </a:srgbClr>
            </a:solidFill>
            <a:prstDash val="solid"/>
          </a:ln>
          <a:effectLst/>
        </p:spPr>
      </p:sp>
      <p:sp>
        <p:nvSpPr>
          <p:cNvPr id="230" name="Conector recto 22"/>
          <p:cNvSpPr/>
          <p:nvPr/>
        </p:nvSpPr>
        <p:spPr>
          <a:xfrm>
            <a:off x="4724964" y="2099104"/>
            <a:ext cx="199801" cy="570521"/>
          </a:xfrm>
          <a:custGeom>
            <a:avLst/>
            <a:gdLst/>
            <a:ahLst/>
            <a:cxnLst/>
            <a:rect l="0" t="0" r="0" b="0"/>
            <a:pathLst>
              <a:path>
                <a:moveTo>
                  <a:pt x="0" y="570521"/>
                </a:moveTo>
                <a:lnTo>
                  <a:pt x="170611" y="570521"/>
                </a:lnTo>
                <a:lnTo>
                  <a:pt x="170611" y="0"/>
                </a:lnTo>
                <a:lnTo>
                  <a:pt x="199801" y="0"/>
                </a:lnTo>
              </a:path>
            </a:pathLst>
          </a:custGeom>
          <a:noFill/>
          <a:ln w="25400" cap="flat" cmpd="sng" algn="ctr">
            <a:solidFill>
              <a:srgbClr val="8064A2">
                <a:hueOff val="0"/>
                <a:satOff val="0"/>
                <a:lumOff val="0"/>
                <a:alphaOff val="0"/>
              </a:srgbClr>
            </a:solidFill>
            <a:prstDash val="solid"/>
          </a:ln>
          <a:effectLst/>
        </p:spPr>
      </p:sp>
      <p:sp>
        <p:nvSpPr>
          <p:cNvPr id="231" name="Conector recto 23"/>
          <p:cNvSpPr/>
          <p:nvPr/>
        </p:nvSpPr>
        <p:spPr>
          <a:xfrm>
            <a:off x="3475506" y="1910970"/>
            <a:ext cx="91440" cy="758655"/>
          </a:xfrm>
          <a:custGeom>
            <a:avLst/>
            <a:gdLst/>
            <a:ahLst/>
            <a:cxnLst/>
            <a:rect l="0" t="0" r="0" b="0"/>
            <a:pathLst>
              <a:path>
                <a:moveTo>
                  <a:pt x="45720" y="0"/>
                </a:moveTo>
                <a:lnTo>
                  <a:pt x="74881" y="0"/>
                </a:lnTo>
                <a:lnTo>
                  <a:pt x="74881" y="758655"/>
                </a:lnTo>
                <a:lnTo>
                  <a:pt x="104100" y="758655"/>
                </a:lnTo>
              </a:path>
            </a:pathLst>
          </a:custGeom>
          <a:noFill/>
          <a:ln w="25400" cap="flat" cmpd="sng" algn="ctr">
            <a:solidFill>
              <a:srgbClr val="9BBB59">
                <a:hueOff val="0"/>
                <a:satOff val="0"/>
                <a:lumOff val="0"/>
                <a:alphaOff val="0"/>
              </a:srgbClr>
            </a:solidFill>
            <a:prstDash val="solid"/>
          </a:ln>
          <a:effectLst/>
        </p:spPr>
      </p:sp>
      <p:sp>
        <p:nvSpPr>
          <p:cNvPr id="232" name="Conector recto 24"/>
          <p:cNvSpPr/>
          <p:nvPr/>
        </p:nvSpPr>
        <p:spPr>
          <a:xfrm>
            <a:off x="4724964" y="1152315"/>
            <a:ext cx="203853" cy="567169"/>
          </a:xfrm>
          <a:custGeom>
            <a:avLst/>
            <a:gdLst/>
            <a:ahLst/>
            <a:cxnLst/>
            <a:rect l="0" t="0" r="0" b="0"/>
            <a:pathLst>
              <a:path>
                <a:moveTo>
                  <a:pt x="0" y="0"/>
                </a:moveTo>
                <a:lnTo>
                  <a:pt x="174663" y="0"/>
                </a:lnTo>
                <a:lnTo>
                  <a:pt x="174663" y="567169"/>
                </a:lnTo>
                <a:lnTo>
                  <a:pt x="203853" y="567169"/>
                </a:lnTo>
              </a:path>
            </a:pathLst>
          </a:custGeom>
          <a:noFill/>
          <a:ln w="25400" cap="flat" cmpd="sng" algn="ctr">
            <a:solidFill>
              <a:srgbClr val="8064A2">
                <a:hueOff val="0"/>
                <a:satOff val="0"/>
                <a:lumOff val="0"/>
                <a:alphaOff val="0"/>
              </a:srgbClr>
            </a:solidFill>
            <a:prstDash val="solid"/>
          </a:ln>
          <a:effectLst/>
        </p:spPr>
      </p:sp>
      <p:sp>
        <p:nvSpPr>
          <p:cNvPr id="233" name="Conector recto 25"/>
          <p:cNvSpPr/>
          <p:nvPr/>
        </p:nvSpPr>
        <p:spPr>
          <a:xfrm>
            <a:off x="4724964" y="1152315"/>
            <a:ext cx="203853" cy="187842"/>
          </a:xfrm>
          <a:custGeom>
            <a:avLst/>
            <a:gdLst/>
            <a:ahLst/>
            <a:cxnLst/>
            <a:rect l="0" t="0" r="0" b="0"/>
            <a:pathLst>
              <a:path>
                <a:moveTo>
                  <a:pt x="0" y="0"/>
                </a:moveTo>
                <a:lnTo>
                  <a:pt x="174663" y="0"/>
                </a:lnTo>
                <a:lnTo>
                  <a:pt x="174663" y="187842"/>
                </a:lnTo>
                <a:lnTo>
                  <a:pt x="203853" y="187842"/>
                </a:lnTo>
              </a:path>
            </a:pathLst>
          </a:custGeom>
          <a:noFill/>
          <a:ln w="25400" cap="flat" cmpd="sng" algn="ctr">
            <a:solidFill>
              <a:srgbClr val="8064A2">
                <a:hueOff val="0"/>
                <a:satOff val="0"/>
                <a:lumOff val="0"/>
                <a:alphaOff val="0"/>
              </a:srgbClr>
            </a:solidFill>
            <a:prstDash val="solid"/>
          </a:ln>
          <a:effectLst/>
        </p:spPr>
      </p:sp>
      <p:sp>
        <p:nvSpPr>
          <p:cNvPr id="234" name="Conector recto 26"/>
          <p:cNvSpPr/>
          <p:nvPr/>
        </p:nvSpPr>
        <p:spPr>
          <a:xfrm>
            <a:off x="4724964" y="960830"/>
            <a:ext cx="203853" cy="191485"/>
          </a:xfrm>
          <a:custGeom>
            <a:avLst/>
            <a:gdLst/>
            <a:ahLst/>
            <a:cxnLst/>
            <a:rect l="0" t="0" r="0" b="0"/>
            <a:pathLst>
              <a:path>
                <a:moveTo>
                  <a:pt x="0" y="191485"/>
                </a:moveTo>
                <a:lnTo>
                  <a:pt x="174663" y="191485"/>
                </a:lnTo>
                <a:lnTo>
                  <a:pt x="174663" y="0"/>
                </a:lnTo>
                <a:lnTo>
                  <a:pt x="203853" y="0"/>
                </a:lnTo>
              </a:path>
            </a:pathLst>
          </a:custGeom>
          <a:noFill/>
          <a:ln w="25400" cap="flat" cmpd="sng" algn="ctr">
            <a:solidFill>
              <a:srgbClr val="8064A2">
                <a:hueOff val="0"/>
                <a:satOff val="0"/>
                <a:lumOff val="0"/>
                <a:alphaOff val="0"/>
              </a:srgbClr>
            </a:solidFill>
            <a:prstDash val="solid"/>
          </a:ln>
          <a:effectLst/>
        </p:spPr>
      </p:sp>
      <p:sp>
        <p:nvSpPr>
          <p:cNvPr id="235" name="Conector recto 27"/>
          <p:cNvSpPr/>
          <p:nvPr/>
        </p:nvSpPr>
        <p:spPr>
          <a:xfrm>
            <a:off x="4724964" y="581502"/>
            <a:ext cx="203853" cy="570813"/>
          </a:xfrm>
          <a:custGeom>
            <a:avLst/>
            <a:gdLst/>
            <a:ahLst/>
            <a:cxnLst/>
            <a:rect l="0" t="0" r="0" b="0"/>
            <a:pathLst>
              <a:path>
                <a:moveTo>
                  <a:pt x="0" y="570813"/>
                </a:moveTo>
                <a:lnTo>
                  <a:pt x="174663" y="570813"/>
                </a:lnTo>
                <a:lnTo>
                  <a:pt x="174663" y="0"/>
                </a:lnTo>
                <a:lnTo>
                  <a:pt x="203853" y="0"/>
                </a:lnTo>
              </a:path>
            </a:pathLst>
          </a:custGeom>
          <a:noFill/>
          <a:ln w="25400" cap="flat" cmpd="sng" algn="ctr">
            <a:solidFill>
              <a:srgbClr val="8064A2">
                <a:hueOff val="0"/>
                <a:satOff val="0"/>
                <a:lumOff val="0"/>
                <a:alphaOff val="0"/>
              </a:srgbClr>
            </a:solidFill>
            <a:prstDash val="solid"/>
          </a:ln>
          <a:effectLst/>
        </p:spPr>
      </p:sp>
      <p:sp>
        <p:nvSpPr>
          <p:cNvPr id="236" name="Conector recto 28"/>
          <p:cNvSpPr/>
          <p:nvPr/>
        </p:nvSpPr>
        <p:spPr>
          <a:xfrm>
            <a:off x="3475506" y="1152315"/>
            <a:ext cx="91440" cy="758655"/>
          </a:xfrm>
          <a:custGeom>
            <a:avLst/>
            <a:gdLst/>
            <a:ahLst/>
            <a:cxnLst/>
            <a:rect l="0" t="0" r="0" b="0"/>
            <a:pathLst>
              <a:path>
                <a:moveTo>
                  <a:pt x="45720" y="758655"/>
                </a:moveTo>
                <a:lnTo>
                  <a:pt x="74881" y="758655"/>
                </a:lnTo>
                <a:lnTo>
                  <a:pt x="74881" y="0"/>
                </a:lnTo>
                <a:lnTo>
                  <a:pt x="104100" y="0"/>
                </a:lnTo>
              </a:path>
            </a:pathLst>
          </a:custGeom>
          <a:noFill/>
          <a:ln w="25400" cap="flat" cmpd="sng" algn="ctr">
            <a:solidFill>
              <a:srgbClr val="9BBB59">
                <a:hueOff val="0"/>
                <a:satOff val="0"/>
                <a:lumOff val="0"/>
                <a:alphaOff val="0"/>
              </a:srgbClr>
            </a:solidFill>
            <a:prstDash val="solid"/>
          </a:ln>
          <a:effectLst/>
        </p:spPr>
      </p:sp>
      <p:sp>
        <p:nvSpPr>
          <p:cNvPr id="237" name="Conector recto 29"/>
          <p:cNvSpPr/>
          <p:nvPr/>
        </p:nvSpPr>
        <p:spPr>
          <a:xfrm>
            <a:off x="2272890" y="1910970"/>
            <a:ext cx="91440" cy="3306355"/>
          </a:xfrm>
          <a:custGeom>
            <a:avLst/>
            <a:gdLst/>
            <a:ahLst/>
            <a:cxnLst/>
            <a:rect l="0" t="0" r="0" b="0"/>
            <a:pathLst>
              <a:path>
                <a:moveTo>
                  <a:pt x="45720" y="3306355"/>
                </a:moveTo>
                <a:lnTo>
                  <a:pt x="74877" y="3306355"/>
                </a:lnTo>
                <a:lnTo>
                  <a:pt x="74877" y="0"/>
                </a:lnTo>
                <a:lnTo>
                  <a:pt x="104096" y="0"/>
                </a:lnTo>
              </a:path>
            </a:pathLst>
          </a:custGeom>
          <a:noFill/>
          <a:ln w="25400" cap="flat" cmpd="sng" algn="ctr">
            <a:solidFill>
              <a:srgbClr val="C0504D">
                <a:hueOff val="0"/>
                <a:satOff val="0"/>
                <a:lumOff val="0"/>
                <a:alphaOff val="0"/>
              </a:srgbClr>
            </a:solidFill>
            <a:prstDash val="solid"/>
          </a:ln>
          <a:effectLst/>
        </p:spPr>
      </p:sp>
      <p:grpSp>
        <p:nvGrpSpPr>
          <p:cNvPr id="238" name="237 Grupo"/>
          <p:cNvGrpSpPr/>
          <p:nvPr/>
        </p:nvGrpSpPr>
        <p:grpSpPr>
          <a:xfrm>
            <a:off x="1475656" y="3260079"/>
            <a:ext cx="742771" cy="343174"/>
            <a:chOff x="1196864" y="4635657"/>
            <a:chExt cx="742771" cy="343174"/>
          </a:xfrm>
        </p:grpSpPr>
        <p:sp>
          <p:nvSpPr>
            <p:cNvPr id="320" name="319 Rectángulo"/>
            <p:cNvSpPr/>
            <p:nvPr/>
          </p:nvSpPr>
          <p:spPr>
            <a:xfrm>
              <a:off x="1196864" y="4635657"/>
              <a:ext cx="742771" cy="343174"/>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321" name="320 Rectángulo"/>
            <p:cNvSpPr/>
            <p:nvPr/>
          </p:nvSpPr>
          <p:spPr>
            <a:xfrm>
              <a:off x="1196864" y="4635657"/>
              <a:ext cx="742771" cy="343174"/>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ctr" defTabSz="266700" eaLnBrk="1" fontAlgn="auto" latinLnBrk="0" hangingPunct="1">
                <a:lnSpc>
                  <a:spcPct val="90000"/>
                </a:lnSpc>
                <a:spcBef>
                  <a:spcPct val="0"/>
                </a:spcBef>
                <a:spcAft>
                  <a:spcPct val="35000"/>
                </a:spcAft>
                <a:buClrTx/>
                <a:buSzTx/>
                <a:buFontTx/>
                <a:buNone/>
                <a:tabLst/>
                <a:defRPr/>
              </a:pPr>
              <a:r>
                <a:rPr kumimoji="0" lang="es-CO" sz="600" b="1" i="0" u="none" strike="noStrike" kern="1200" cap="none" spc="0" normalizeH="0" baseline="0" noProof="0" dirty="0">
                  <a:ln>
                    <a:noFill/>
                  </a:ln>
                  <a:solidFill>
                    <a:sysClr val="windowText" lastClr="000000"/>
                  </a:solidFill>
                  <a:effectLst/>
                  <a:uLnTx/>
                  <a:uFillTx/>
                  <a:latin typeface="Calibri"/>
                  <a:ea typeface="+mn-ea"/>
                  <a:cs typeface="+mn-cs"/>
                </a:rPr>
                <a:t>IEEE 1410-2010</a:t>
              </a:r>
            </a:p>
          </p:txBody>
        </p:sp>
      </p:grpSp>
      <p:grpSp>
        <p:nvGrpSpPr>
          <p:cNvPr id="239" name="238 Grupo"/>
          <p:cNvGrpSpPr/>
          <p:nvPr/>
        </p:nvGrpSpPr>
        <p:grpSpPr>
          <a:xfrm>
            <a:off x="2376987" y="1739550"/>
            <a:ext cx="1144239" cy="342840"/>
            <a:chOff x="1998013" y="1329468"/>
            <a:chExt cx="1144239" cy="342840"/>
          </a:xfrm>
        </p:grpSpPr>
        <p:sp>
          <p:nvSpPr>
            <p:cNvPr id="318" name="317 Rectángulo"/>
            <p:cNvSpPr/>
            <p:nvPr/>
          </p:nvSpPr>
          <p:spPr>
            <a:xfrm>
              <a:off x="1998013" y="1329468"/>
              <a:ext cx="1144239" cy="342840"/>
            </a:xfrm>
            <a:prstGeom prst="rect">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319" name="318 Rectángulo"/>
            <p:cNvSpPr/>
            <p:nvPr/>
          </p:nvSpPr>
          <p:spPr>
            <a:xfrm>
              <a:off x="1998013" y="1329468"/>
              <a:ext cx="1144239" cy="342840"/>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dirty="0">
                  <a:ln>
                    <a:noFill/>
                  </a:ln>
                  <a:solidFill>
                    <a:sysClr val="windowText" lastClr="000000"/>
                  </a:solidFill>
                  <a:effectLst/>
                  <a:uLnTx/>
                  <a:uFillTx/>
                  <a:latin typeface="Calibri"/>
                  <a:ea typeface="+mn-ea"/>
                  <a:cs typeface="+mn-cs"/>
                </a:rPr>
                <a:t>1.Parámetros De Las Descargas</a:t>
              </a:r>
            </a:p>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dirty="0">
                  <a:ln>
                    <a:noFill/>
                  </a:ln>
                  <a:solidFill>
                    <a:sysClr val="windowText" lastClr="000000"/>
                  </a:solidFill>
                  <a:effectLst/>
                  <a:uLnTx/>
                  <a:uFillTx/>
                  <a:latin typeface="Calibri"/>
                  <a:ea typeface="+mn-ea"/>
                  <a:cs typeface="+mn-cs"/>
                </a:rPr>
                <a:t>Atmosféricas (Rayos)</a:t>
              </a:r>
            </a:p>
          </p:txBody>
        </p:sp>
      </p:grpSp>
      <p:grpSp>
        <p:nvGrpSpPr>
          <p:cNvPr id="240" name="239 Grupo"/>
          <p:cNvGrpSpPr/>
          <p:nvPr/>
        </p:nvGrpSpPr>
        <p:grpSpPr>
          <a:xfrm>
            <a:off x="3579607" y="980896"/>
            <a:ext cx="1145357" cy="342839"/>
            <a:chOff x="3200633" y="570814"/>
            <a:chExt cx="1145357" cy="342839"/>
          </a:xfrm>
        </p:grpSpPr>
        <p:sp>
          <p:nvSpPr>
            <p:cNvPr id="316" name="315 Rectángulo"/>
            <p:cNvSpPr/>
            <p:nvPr/>
          </p:nvSpPr>
          <p:spPr>
            <a:xfrm>
              <a:off x="3200633" y="570814"/>
              <a:ext cx="1145357" cy="342839"/>
            </a:xfrm>
            <a:prstGeom prst="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317" name="316 Rectángulo"/>
            <p:cNvSpPr/>
            <p:nvPr/>
          </p:nvSpPr>
          <p:spPr>
            <a:xfrm>
              <a:off x="3200633" y="570814"/>
              <a:ext cx="1145357" cy="342839"/>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dirty="0">
                  <a:ln>
                    <a:noFill/>
                  </a:ln>
                  <a:solidFill>
                    <a:sysClr val="windowText" lastClr="000000"/>
                  </a:solidFill>
                  <a:effectLst/>
                  <a:uLnTx/>
                  <a:uFillTx/>
                  <a:latin typeface="Calibri"/>
                  <a:ea typeface="+mn-ea"/>
                  <a:cs typeface="+mn-cs"/>
                </a:rPr>
                <a:t>1.1. Incidencia De Las Descargas Atmosféricas</a:t>
              </a:r>
            </a:p>
          </p:txBody>
        </p:sp>
      </p:grpSp>
      <p:grpSp>
        <p:nvGrpSpPr>
          <p:cNvPr id="241" name="240 Grupo"/>
          <p:cNvGrpSpPr/>
          <p:nvPr/>
        </p:nvGrpSpPr>
        <p:grpSpPr>
          <a:xfrm>
            <a:off x="4928817" y="410082"/>
            <a:ext cx="1145357" cy="342840"/>
            <a:chOff x="4549843" y="0"/>
            <a:chExt cx="1145357" cy="342840"/>
          </a:xfrm>
        </p:grpSpPr>
        <p:sp>
          <p:nvSpPr>
            <p:cNvPr id="314" name="313 Rectángulo"/>
            <p:cNvSpPr/>
            <p:nvPr/>
          </p:nvSpPr>
          <p:spPr>
            <a:xfrm>
              <a:off x="4549843" y="0"/>
              <a:ext cx="1145357" cy="342840"/>
            </a:xfrm>
            <a:prstGeom prst="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315" name="314 Rectángulo"/>
            <p:cNvSpPr/>
            <p:nvPr/>
          </p:nvSpPr>
          <p:spPr>
            <a:xfrm>
              <a:off x="4549843" y="0"/>
              <a:ext cx="1145357" cy="342840"/>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dirty="0">
                  <a:ln>
                    <a:noFill/>
                  </a:ln>
                  <a:solidFill>
                    <a:sysClr val="windowText" lastClr="000000"/>
                  </a:solidFill>
                  <a:effectLst/>
                  <a:uLnTx/>
                  <a:uFillTx/>
                  <a:latin typeface="Calibri"/>
                  <a:ea typeface="+mn-ea"/>
                  <a:cs typeface="+mn-cs"/>
                </a:rPr>
                <a:t>1.1.1. Consideraciones </a:t>
              </a:r>
              <a:r>
                <a:rPr kumimoji="0" lang="es-CO" sz="600" b="0" i="0" u="none" strike="noStrike" kern="1200" cap="none" spc="0" normalizeH="0" baseline="0" noProof="0" dirty="0" smtClean="0">
                  <a:ln>
                    <a:noFill/>
                  </a:ln>
                  <a:solidFill>
                    <a:sysClr val="windowText" lastClr="000000"/>
                  </a:solidFill>
                  <a:effectLst/>
                  <a:uLnTx/>
                  <a:uFillTx/>
                  <a:latin typeface="Calibri"/>
                  <a:ea typeface="+mn-ea"/>
                  <a:cs typeface="+mn-cs"/>
                </a:rPr>
                <a:t>estadísticas</a:t>
              </a:r>
              <a:endParaRPr kumimoji="0" lang="es-CO" sz="600" b="0" i="0" u="none" strike="noStrike" kern="1200" cap="none" spc="0" normalizeH="0" baseline="0" noProof="0" dirty="0">
                <a:ln>
                  <a:noFill/>
                </a:ln>
                <a:solidFill>
                  <a:sysClr val="windowText" lastClr="000000"/>
                </a:solidFill>
                <a:effectLst/>
                <a:uLnTx/>
                <a:uFillTx/>
                <a:latin typeface="Calibri"/>
                <a:ea typeface="+mn-ea"/>
                <a:cs typeface="+mn-cs"/>
              </a:endParaRPr>
            </a:p>
          </p:txBody>
        </p:sp>
      </p:grpSp>
      <p:grpSp>
        <p:nvGrpSpPr>
          <p:cNvPr id="242" name="241 Grupo"/>
          <p:cNvGrpSpPr/>
          <p:nvPr/>
        </p:nvGrpSpPr>
        <p:grpSpPr>
          <a:xfrm>
            <a:off x="4928817" y="789410"/>
            <a:ext cx="1145357" cy="342840"/>
            <a:chOff x="4549843" y="379328"/>
            <a:chExt cx="1145357" cy="342840"/>
          </a:xfrm>
        </p:grpSpPr>
        <p:sp>
          <p:nvSpPr>
            <p:cNvPr id="312" name="311 Rectángulo"/>
            <p:cNvSpPr/>
            <p:nvPr/>
          </p:nvSpPr>
          <p:spPr>
            <a:xfrm>
              <a:off x="4549843" y="379328"/>
              <a:ext cx="1145357" cy="342840"/>
            </a:xfrm>
            <a:prstGeom prst="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313" name="312 Rectángulo"/>
            <p:cNvSpPr/>
            <p:nvPr/>
          </p:nvSpPr>
          <p:spPr>
            <a:xfrm>
              <a:off x="4549843" y="379328"/>
              <a:ext cx="1145357" cy="342840"/>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dirty="0">
                  <a:ln>
                    <a:noFill/>
                  </a:ln>
                  <a:solidFill>
                    <a:sysClr val="windowText" lastClr="000000"/>
                  </a:solidFill>
                  <a:effectLst/>
                  <a:uLnTx/>
                  <a:uFillTx/>
                  <a:latin typeface="Calibri"/>
                  <a:ea typeface="+mn-ea"/>
                  <a:cs typeface="+mn-cs"/>
                </a:rPr>
                <a:t>1.1.2. Densidad de descargas a tierra a partir de datos del trueno</a:t>
              </a:r>
            </a:p>
          </p:txBody>
        </p:sp>
      </p:grpSp>
      <p:grpSp>
        <p:nvGrpSpPr>
          <p:cNvPr id="243" name="242 Grupo"/>
          <p:cNvGrpSpPr/>
          <p:nvPr/>
        </p:nvGrpSpPr>
        <p:grpSpPr>
          <a:xfrm>
            <a:off x="4928817" y="1168738"/>
            <a:ext cx="1145357" cy="342839"/>
            <a:chOff x="4549843" y="758656"/>
            <a:chExt cx="1145357" cy="342839"/>
          </a:xfrm>
        </p:grpSpPr>
        <p:sp>
          <p:nvSpPr>
            <p:cNvPr id="310" name="309 Rectángulo"/>
            <p:cNvSpPr/>
            <p:nvPr/>
          </p:nvSpPr>
          <p:spPr>
            <a:xfrm>
              <a:off x="4549843" y="758656"/>
              <a:ext cx="1145357" cy="342839"/>
            </a:xfrm>
            <a:prstGeom prst="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311" name="310 Rectángulo"/>
            <p:cNvSpPr/>
            <p:nvPr/>
          </p:nvSpPr>
          <p:spPr>
            <a:xfrm>
              <a:off x="4549843" y="758656"/>
              <a:ext cx="1145357" cy="342839"/>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dirty="0">
                  <a:ln>
                    <a:noFill/>
                  </a:ln>
                  <a:solidFill>
                    <a:sysClr val="windowText" lastClr="000000"/>
                  </a:solidFill>
                  <a:effectLst/>
                  <a:uLnTx/>
                  <a:uFillTx/>
                  <a:latin typeface="Calibri"/>
                  <a:ea typeface="+mn-ea"/>
                  <a:cs typeface="+mn-cs"/>
                </a:rPr>
                <a:t>1.1.3. Densidad de </a:t>
              </a:r>
              <a:r>
                <a:rPr kumimoji="0" lang="es-CO" sz="600" b="0" i="0" u="none" strike="noStrike" kern="1200" cap="none" spc="0" normalizeH="0" baseline="0" noProof="0" dirty="0" err="1">
                  <a:ln>
                    <a:noFill/>
                  </a:ln>
                  <a:solidFill>
                    <a:sysClr val="windowText" lastClr="000000"/>
                  </a:solidFill>
                  <a:effectLst/>
                  <a:uLnTx/>
                  <a:uFillTx/>
                  <a:latin typeface="Calibri"/>
                  <a:ea typeface="+mn-ea"/>
                  <a:cs typeface="+mn-cs"/>
                </a:rPr>
                <a:t>decsargas</a:t>
              </a: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 a tierra a partir de la densidad optica transitoria de rayos</a:t>
              </a:r>
            </a:p>
          </p:txBody>
        </p:sp>
      </p:grpSp>
      <p:grpSp>
        <p:nvGrpSpPr>
          <p:cNvPr id="244" name="243 Grupo"/>
          <p:cNvGrpSpPr/>
          <p:nvPr/>
        </p:nvGrpSpPr>
        <p:grpSpPr>
          <a:xfrm>
            <a:off x="4928817" y="1548065"/>
            <a:ext cx="1145357" cy="342840"/>
            <a:chOff x="4549843" y="1137983"/>
            <a:chExt cx="1145357" cy="342840"/>
          </a:xfrm>
        </p:grpSpPr>
        <p:sp>
          <p:nvSpPr>
            <p:cNvPr id="308" name="307 Rectángulo"/>
            <p:cNvSpPr/>
            <p:nvPr/>
          </p:nvSpPr>
          <p:spPr>
            <a:xfrm>
              <a:off x="4549843" y="1137983"/>
              <a:ext cx="1145357" cy="342840"/>
            </a:xfrm>
            <a:prstGeom prst="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309" name="308 Rectángulo"/>
            <p:cNvSpPr/>
            <p:nvPr/>
          </p:nvSpPr>
          <p:spPr>
            <a:xfrm>
              <a:off x="4549843" y="1137983"/>
              <a:ext cx="1145357" cy="342840"/>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1.1.4. Densidad de descargas a tierra a partir de redes para localizacion de rayos.</a:t>
              </a:r>
            </a:p>
          </p:txBody>
        </p:sp>
      </p:grpSp>
      <p:grpSp>
        <p:nvGrpSpPr>
          <p:cNvPr id="245" name="244 Grupo"/>
          <p:cNvGrpSpPr/>
          <p:nvPr/>
        </p:nvGrpSpPr>
        <p:grpSpPr>
          <a:xfrm>
            <a:off x="3579607" y="2498206"/>
            <a:ext cx="1145357" cy="342839"/>
            <a:chOff x="3200633" y="2088124"/>
            <a:chExt cx="1145357" cy="342839"/>
          </a:xfrm>
        </p:grpSpPr>
        <p:sp>
          <p:nvSpPr>
            <p:cNvPr id="306" name="305 Rectángulo"/>
            <p:cNvSpPr/>
            <p:nvPr/>
          </p:nvSpPr>
          <p:spPr>
            <a:xfrm>
              <a:off x="3200633" y="2088124"/>
              <a:ext cx="1145357" cy="342839"/>
            </a:xfrm>
            <a:prstGeom prst="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307" name="306 Rectángulo"/>
            <p:cNvSpPr/>
            <p:nvPr/>
          </p:nvSpPr>
          <p:spPr>
            <a:xfrm>
              <a:off x="3200633" y="2088124"/>
              <a:ext cx="1145357" cy="342839"/>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1.2. Características Eléctricas Del Rayo</a:t>
              </a:r>
            </a:p>
          </p:txBody>
        </p:sp>
      </p:grpSp>
      <p:grpSp>
        <p:nvGrpSpPr>
          <p:cNvPr id="246" name="245 Grupo"/>
          <p:cNvGrpSpPr/>
          <p:nvPr/>
        </p:nvGrpSpPr>
        <p:grpSpPr>
          <a:xfrm>
            <a:off x="4924766" y="1927685"/>
            <a:ext cx="1145357" cy="342839"/>
            <a:chOff x="4545792" y="1517603"/>
            <a:chExt cx="1145357" cy="342839"/>
          </a:xfrm>
        </p:grpSpPr>
        <p:sp>
          <p:nvSpPr>
            <p:cNvPr id="304" name="303 Rectángulo"/>
            <p:cNvSpPr/>
            <p:nvPr/>
          </p:nvSpPr>
          <p:spPr>
            <a:xfrm>
              <a:off x="4545792" y="1517603"/>
              <a:ext cx="1145357" cy="342839"/>
            </a:xfrm>
            <a:prstGeom prst="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305" name="304 Rectángulo"/>
            <p:cNvSpPr/>
            <p:nvPr/>
          </p:nvSpPr>
          <p:spPr>
            <a:xfrm>
              <a:off x="4545792" y="1517603"/>
              <a:ext cx="1145357" cy="342839"/>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1.2.1. Parametros de la forma de onda </a:t>
              </a:r>
            </a:p>
          </p:txBody>
        </p:sp>
      </p:grpSp>
      <p:grpSp>
        <p:nvGrpSpPr>
          <p:cNvPr id="247" name="246 Grupo"/>
          <p:cNvGrpSpPr/>
          <p:nvPr/>
        </p:nvGrpSpPr>
        <p:grpSpPr>
          <a:xfrm>
            <a:off x="4924766" y="2307012"/>
            <a:ext cx="1145357" cy="342840"/>
            <a:chOff x="4545792" y="1896930"/>
            <a:chExt cx="1145357" cy="342840"/>
          </a:xfrm>
        </p:grpSpPr>
        <p:sp>
          <p:nvSpPr>
            <p:cNvPr id="302" name="301 Rectángulo"/>
            <p:cNvSpPr/>
            <p:nvPr/>
          </p:nvSpPr>
          <p:spPr>
            <a:xfrm>
              <a:off x="4545792" y="1896930"/>
              <a:ext cx="1145357" cy="342840"/>
            </a:xfrm>
            <a:prstGeom prst="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303" name="302 Rectángulo"/>
            <p:cNvSpPr/>
            <p:nvPr/>
          </p:nvSpPr>
          <p:spPr>
            <a:xfrm>
              <a:off x="4545792" y="1896930"/>
              <a:ext cx="1145357" cy="342840"/>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1.2.2. Distribucion  estadistica  logaritimica  normal</a:t>
              </a:r>
            </a:p>
          </p:txBody>
        </p:sp>
      </p:grpSp>
      <p:grpSp>
        <p:nvGrpSpPr>
          <p:cNvPr id="248" name="247 Grupo"/>
          <p:cNvGrpSpPr/>
          <p:nvPr/>
        </p:nvGrpSpPr>
        <p:grpSpPr>
          <a:xfrm>
            <a:off x="4924766" y="2686340"/>
            <a:ext cx="1145357" cy="342840"/>
            <a:chOff x="4545792" y="2276258"/>
            <a:chExt cx="1145357" cy="342840"/>
          </a:xfrm>
        </p:grpSpPr>
        <p:sp>
          <p:nvSpPr>
            <p:cNvPr id="300" name="299 Rectángulo"/>
            <p:cNvSpPr/>
            <p:nvPr/>
          </p:nvSpPr>
          <p:spPr>
            <a:xfrm>
              <a:off x="4545792" y="2276258"/>
              <a:ext cx="1145357" cy="342840"/>
            </a:xfrm>
            <a:prstGeom prst="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301" name="300 Rectángulo"/>
            <p:cNvSpPr/>
            <p:nvPr/>
          </p:nvSpPr>
          <p:spPr>
            <a:xfrm>
              <a:off x="4545792" y="2276258"/>
              <a:ext cx="1145357" cy="342840"/>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1.2.3. Parametros de impactos descendentes negativos.</a:t>
              </a:r>
            </a:p>
          </p:txBody>
        </p:sp>
      </p:grpSp>
      <p:grpSp>
        <p:nvGrpSpPr>
          <p:cNvPr id="249" name="248 Grupo"/>
          <p:cNvGrpSpPr/>
          <p:nvPr/>
        </p:nvGrpSpPr>
        <p:grpSpPr>
          <a:xfrm>
            <a:off x="4924766" y="3065668"/>
            <a:ext cx="1145357" cy="342840"/>
            <a:chOff x="4545792" y="2655586"/>
            <a:chExt cx="1145357" cy="342840"/>
          </a:xfrm>
        </p:grpSpPr>
        <p:sp>
          <p:nvSpPr>
            <p:cNvPr id="298" name="297 Rectángulo"/>
            <p:cNvSpPr/>
            <p:nvPr/>
          </p:nvSpPr>
          <p:spPr>
            <a:xfrm>
              <a:off x="4545792" y="2655586"/>
              <a:ext cx="1145357" cy="342840"/>
            </a:xfrm>
            <a:prstGeom prst="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299" name="298 Rectángulo"/>
            <p:cNvSpPr/>
            <p:nvPr/>
          </p:nvSpPr>
          <p:spPr>
            <a:xfrm>
              <a:off x="4545792" y="2655586"/>
              <a:ext cx="1145357" cy="342840"/>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1.2.4. Dependencia de  la amplitud  y la frecuencia.</a:t>
              </a:r>
            </a:p>
          </p:txBody>
        </p:sp>
      </p:grpSp>
      <p:grpSp>
        <p:nvGrpSpPr>
          <p:cNvPr id="250" name="249 Grupo"/>
          <p:cNvGrpSpPr/>
          <p:nvPr/>
        </p:nvGrpSpPr>
        <p:grpSpPr>
          <a:xfrm>
            <a:off x="2376991" y="4965355"/>
            <a:ext cx="1145357" cy="343175"/>
            <a:chOff x="1998017" y="4555273"/>
            <a:chExt cx="1145357" cy="343175"/>
          </a:xfrm>
        </p:grpSpPr>
        <p:sp>
          <p:nvSpPr>
            <p:cNvPr id="296" name="295 Rectángulo"/>
            <p:cNvSpPr/>
            <p:nvPr/>
          </p:nvSpPr>
          <p:spPr>
            <a:xfrm>
              <a:off x="1998017" y="4555273"/>
              <a:ext cx="1145357" cy="343175"/>
            </a:xfrm>
            <a:prstGeom prst="rect">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297" name="296 Rectángulo"/>
            <p:cNvSpPr/>
            <p:nvPr/>
          </p:nvSpPr>
          <p:spPr>
            <a:xfrm>
              <a:off x="1998017" y="4555273"/>
              <a:ext cx="1145357"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2.Comportamiento De Las Líneas Aéreas De Distribución Ante Las Descargas Tipo Rayo</a:t>
              </a:r>
            </a:p>
          </p:txBody>
        </p:sp>
      </p:grpSp>
      <p:grpSp>
        <p:nvGrpSpPr>
          <p:cNvPr id="251" name="250 Grupo"/>
          <p:cNvGrpSpPr/>
          <p:nvPr/>
        </p:nvGrpSpPr>
        <p:grpSpPr>
          <a:xfrm>
            <a:off x="3576674" y="3826552"/>
            <a:ext cx="1145357" cy="343174"/>
            <a:chOff x="3197700" y="3416470"/>
            <a:chExt cx="1145357" cy="343174"/>
          </a:xfrm>
        </p:grpSpPr>
        <p:sp>
          <p:nvSpPr>
            <p:cNvPr id="294" name="293 Rectángulo"/>
            <p:cNvSpPr/>
            <p:nvPr/>
          </p:nvSpPr>
          <p:spPr>
            <a:xfrm>
              <a:off x="3197700" y="3416470"/>
              <a:ext cx="1145357" cy="343174"/>
            </a:xfrm>
            <a:prstGeom prst="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295" name="294 Rectángulo"/>
            <p:cNvSpPr/>
            <p:nvPr/>
          </p:nvSpPr>
          <p:spPr>
            <a:xfrm>
              <a:off x="3197700" y="3416470"/>
              <a:ext cx="1145357" cy="343174"/>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2.1. Sobretensiones  por descargas  directas  a los conductores  de fase sin proteccion</a:t>
              </a:r>
            </a:p>
            <a:p>
              <a:pPr marL="0" marR="0" lvl="0" indent="0" algn="just" defTabSz="266700" eaLnBrk="1" fontAlgn="auto" latinLnBrk="0" hangingPunct="1">
                <a:lnSpc>
                  <a:spcPct val="90000"/>
                </a:lnSpc>
                <a:spcBef>
                  <a:spcPct val="0"/>
                </a:spcBef>
                <a:spcAft>
                  <a:spcPct val="35000"/>
                </a:spcAft>
                <a:buClrTx/>
                <a:buSzTx/>
                <a:buFontTx/>
                <a:buNone/>
                <a:tabLst/>
                <a:defRPr/>
              </a:pPr>
              <a:endParaRPr kumimoji="0" lang="es-CO" sz="600" b="0" i="0" u="none" strike="noStrike" kern="1200" cap="none" spc="0" normalizeH="0" baseline="0" noProof="0">
                <a:ln>
                  <a:noFill/>
                </a:ln>
                <a:solidFill>
                  <a:sysClr val="windowText" lastClr="000000"/>
                </a:solidFill>
                <a:effectLst/>
                <a:uLnTx/>
                <a:uFillTx/>
                <a:latin typeface="Calibri"/>
                <a:ea typeface="+mn-ea"/>
                <a:cs typeface="+mn-cs"/>
              </a:endParaRPr>
            </a:p>
          </p:txBody>
        </p:sp>
      </p:grpSp>
      <p:grpSp>
        <p:nvGrpSpPr>
          <p:cNvPr id="252" name="251 Grupo"/>
          <p:cNvGrpSpPr/>
          <p:nvPr/>
        </p:nvGrpSpPr>
        <p:grpSpPr>
          <a:xfrm>
            <a:off x="4939739" y="3432999"/>
            <a:ext cx="1146476" cy="343175"/>
            <a:chOff x="4560765" y="3022917"/>
            <a:chExt cx="1146476" cy="343175"/>
          </a:xfrm>
        </p:grpSpPr>
        <p:sp>
          <p:nvSpPr>
            <p:cNvPr id="292" name="291 Rectángulo"/>
            <p:cNvSpPr/>
            <p:nvPr/>
          </p:nvSpPr>
          <p:spPr>
            <a:xfrm>
              <a:off x="4560765" y="3022917"/>
              <a:ext cx="1146476" cy="343175"/>
            </a:xfrm>
            <a:prstGeom prst="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293" name="292 Rectángulo"/>
            <p:cNvSpPr/>
            <p:nvPr/>
          </p:nvSpPr>
          <p:spPr>
            <a:xfrm>
              <a:off x="4560765" y="3022917"/>
              <a:ext cx="1146476"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2.1. Incidencia de la descargas y la altura de la estructura</a:t>
              </a:r>
            </a:p>
          </p:txBody>
        </p:sp>
      </p:grpSp>
      <p:grpSp>
        <p:nvGrpSpPr>
          <p:cNvPr id="253" name="252 Grupo"/>
          <p:cNvGrpSpPr/>
          <p:nvPr/>
        </p:nvGrpSpPr>
        <p:grpSpPr>
          <a:xfrm>
            <a:off x="4939739" y="3812697"/>
            <a:ext cx="1146476" cy="343175"/>
            <a:chOff x="4560765" y="3402615"/>
            <a:chExt cx="1146476" cy="343175"/>
          </a:xfrm>
        </p:grpSpPr>
        <p:sp>
          <p:nvSpPr>
            <p:cNvPr id="290" name="289 Rectángulo"/>
            <p:cNvSpPr/>
            <p:nvPr/>
          </p:nvSpPr>
          <p:spPr>
            <a:xfrm>
              <a:off x="4560765" y="3402615"/>
              <a:ext cx="1146476" cy="343175"/>
            </a:xfrm>
            <a:prstGeom prst="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291" name="290 Rectángulo"/>
            <p:cNvSpPr/>
            <p:nvPr/>
          </p:nvSpPr>
          <p:spPr>
            <a:xfrm>
              <a:off x="4560765" y="3402615"/>
              <a:ext cx="1146476"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2.2. Protecciones por estructuras cercanas</a:t>
              </a:r>
            </a:p>
          </p:txBody>
        </p:sp>
      </p:grpSp>
      <p:grpSp>
        <p:nvGrpSpPr>
          <p:cNvPr id="254" name="253 Grupo"/>
          <p:cNvGrpSpPr/>
          <p:nvPr/>
        </p:nvGrpSpPr>
        <p:grpSpPr>
          <a:xfrm>
            <a:off x="4939739" y="4192396"/>
            <a:ext cx="1146476" cy="343175"/>
            <a:chOff x="4560765" y="3782314"/>
            <a:chExt cx="1146476" cy="343175"/>
          </a:xfrm>
        </p:grpSpPr>
        <p:sp>
          <p:nvSpPr>
            <p:cNvPr id="288" name="287 Rectángulo"/>
            <p:cNvSpPr/>
            <p:nvPr/>
          </p:nvSpPr>
          <p:spPr>
            <a:xfrm>
              <a:off x="4560765" y="3782314"/>
              <a:ext cx="1146476" cy="343175"/>
            </a:xfrm>
            <a:prstGeom prst="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289" name="288 Rectángulo"/>
            <p:cNvSpPr/>
            <p:nvPr/>
          </p:nvSpPr>
          <p:spPr>
            <a:xfrm>
              <a:off x="4560765" y="3782314"/>
              <a:ext cx="1146476"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2.3. Flameo por  descargas directas</a:t>
              </a:r>
            </a:p>
          </p:txBody>
        </p:sp>
      </p:grpSp>
      <p:grpSp>
        <p:nvGrpSpPr>
          <p:cNvPr id="255" name="254 Grupo"/>
          <p:cNvGrpSpPr/>
          <p:nvPr/>
        </p:nvGrpSpPr>
        <p:grpSpPr>
          <a:xfrm>
            <a:off x="6421685" y="3446853"/>
            <a:ext cx="1146476" cy="343175"/>
            <a:chOff x="6042711" y="3036771"/>
            <a:chExt cx="1146476" cy="343175"/>
          </a:xfrm>
        </p:grpSpPr>
        <p:sp>
          <p:nvSpPr>
            <p:cNvPr id="286" name="285 Rectángulo"/>
            <p:cNvSpPr/>
            <p:nvPr/>
          </p:nvSpPr>
          <p:spPr>
            <a:xfrm>
              <a:off x="6042711" y="3036771"/>
              <a:ext cx="1146476" cy="343175"/>
            </a:xfrm>
            <a:prstGeom prst="rect">
              <a:avLst/>
            </a:prstGeom>
            <a:solidFill>
              <a:srgbClr val="F79646">
                <a:lumMod val="60000"/>
                <a:lumOff val="40000"/>
              </a:srgbClr>
            </a:solidFill>
            <a:ln w="25400" cap="flat" cmpd="sng" algn="ctr">
              <a:solidFill>
                <a:sysClr val="window" lastClr="FFFFFF">
                  <a:hueOff val="0"/>
                  <a:satOff val="0"/>
                  <a:lumOff val="0"/>
                  <a:alphaOff val="0"/>
                </a:sysClr>
              </a:solidFill>
              <a:prstDash val="solid"/>
            </a:ln>
            <a:effectLst/>
          </p:spPr>
        </p:sp>
        <p:sp>
          <p:nvSpPr>
            <p:cNvPr id="287" name="286 Rectángulo"/>
            <p:cNvSpPr/>
            <p:nvPr/>
          </p:nvSpPr>
          <p:spPr>
            <a:xfrm>
              <a:off x="6042711" y="3036771"/>
              <a:ext cx="1146476"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2.3.1. Tasa de flameos</a:t>
              </a:r>
            </a:p>
          </p:txBody>
        </p:sp>
      </p:grpSp>
      <p:grpSp>
        <p:nvGrpSpPr>
          <p:cNvPr id="256" name="255 Grupo"/>
          <p:cNvGrpSpPr/>
          <p:nvPr/>
        </p:nvGrpSpPr>
        <p:grpSpPr>
          <a:xfrm>
            <a:off x="6421685" y="3826552"/>
            <a:ext cx="1146476" cy="343174"/>
            <a:chOff x="6042711" y="3416470"/>
            <a:chExt cx="1146476" cy="343174"/>
          </a:xfrm>
        </p:grpSpPr>
        <p:sp>
          <p:nvSpPr>
            <p:cNvPr id="284" name="283 Rectángulo"/>
            <p:cNvSpPr/>
            <p:nvPr/>
          </p:nvSpPr>
          <p:spPr>
            <a:xfrm>
              <a:off x="6042711" y="3416470"/>
              <a:ext cx="1146476" cy="343174"/>
            </a:xfrm>
            <a:prstGeom prst="rect">
              <a:avLst/>
            </a:prstGeom>
            <a:solidFill>
              <a:srgbClr val="F79646">
                <a:lumMod val="60000"/>
                <a:lumOff val="40000"/>
              </a:srgbClr>
            </a:solidFill>
            <a:ln w="25400" cap="flat" cmpd="sng" algn="ctr">
              <a:solidFill>
                <a:sysClr val="window" lastClr="FFFFFF">
                  <a:hueOff val="0"/>
                  <a:satOff val="0"/>
                  <a:lumOff val="0"/>
                  <a:alphaOff val="0"/>
                </a:sysClr>
              </a:solidFill>
              <a:prstDash val="solid"/>
            </a:ln>
            <a:effectLst/>
          </p:spPr>
        </p:sp>
        <p:sp>
          <p:nvSpPr>
            <p:cNvPr id="285" name="284 Rectángulo"/>
            <p:cNvSpPr/>
            <p:nvPr/>
          </p:nvSpPr>
          <p:spPr>
            <a:xfrm>
              <a:off x="6042711" y="3416470"/>
              <a:ext cx="1146476" cy="343174"/>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dirty="0">
                  <a:ln>
                    <a:noFill/>
                  </a:ln>
                  <a:solidFill>
                    <a:sysClr val="windowText" lastClr="000000"/>
                  </a:solidFill>
                  <a:effectLst/>
                  <a:uLnTx/>
                  <a:uFillTx/>
                  <a:latin typeface="Calibri"/>
                  <a:ea typeface="+mn-ea"/>
                  <a:cs typeface="+mn-cs"/>
                </a:rPr>
                <a:t>2.3.2. Impedancia </a:t>
              </a:r>
              <a:r>
                <a:rPr kumimoji="0" lang="es-CO" sz="600" b="0" i="0" u="none" strike="noStrike" kern="1200" cap="none" spc="0" normalizeH="0" baseline="0" noProof="0" dirty="0" smtClean="0">
                  <a:ln>
                    <a:noFill/>
                  </a:ln>
                  <a:solidFill>
                    <a:sysClr val="windowText" lastClr="000000"/>
                  </a:solidFill>
                  <a:effectLst/>
                  <a:uLnTx/>
                  <a:uFillTx/>
                  <a:latin typeface="Calibri"/>
                  <a:ea typeface="+mn-ea"/>
                  <a:cs typeface="+mn-cs"/>
                </a:rPr>
                <a:t>característica  </a:t>
              </a:r>
              <a:r>
                <a:rPr kumimoji="0" lang="es-CO" sz="600" b="0" i="0" u="none" strike="noStrike" kern="1200" cap="none" spc="0" normalizeH="0" baseline="0" noProof="0" dirty="0">
                  <a:ln>
                    <a:noFill/>
                  </a:ln>
                  <a:solidFill>
                    <a:sysClr val="windowText" lastClr="000000"/>
                  </a:solidFill>
                  <a:effectLst/>
                  <a:uLnTx/>
                  <a:uFillTx/>
                  <a:latin typeface="Calibri"/>
                  <a:ea typeface="+mn-ea"/>
                  <a:cs typeface="+mn-cs"/>
                </a:rPr>
                <a:t>de un conductor  de fase  ante bajas frecuencias</a:t>
              </a:r>
            </a:p>
          </p:txBody>
        </p:sp>
      </p:grpSp>
      <p:grpSp>
        <p:nvGrpSpPr>
          <p:cNvPr id="257" name="256 Grupo"/>
          <p:cNvGrpSpPr/>
          <p:nvPr/>
        </p:nvGrpSpPr>
        <p:grpSpPr>
          <a:xfrm>
            <a:off x="6421685" y="4206250"/>
            <a:ext cx="1146476" cy="343175"/>
            <a:chOff x="6042711" y="3796168"/>
            <a:chExt cx="1146476" cy="343175"/>
          </a:xfrm>
        </p:grpSpPr>
        <p:sp>
          <p:nvSpPr>
            <p:cNvPr id="282" name="281 Rectángulo"/>
            <p:cNvSpPr/>
            <p:nvPr/>
          </p:nvSpPr>
          <p:spPr>
            <a:xfrm>
              <a:off x="6042711" y="3796168"/>
              <a:ext cx="1146476" cy="343175"/>
            </a:xfrm>
            <a:prstGeom prst="rect">
              <a:avLst/>
            </a:prstGeom>
            <a:solidFill>
              <a:srgbClr val="F79646">
                <a:lumMod val="60000"/>
                <a:lumOff val="40000"/>
              </a:srgbClr>
            </a:solidFill>
            <a:ln w="25400" cap="flat" cmpd="sng" algn="ctr">
              <a:solidFill>
                <a:sysClr val="window" lastClr="FFFFFF">
                  <a:hueOff val="0"/>
                  <a:satOff val="0"/>
                  <a:lumOff val="0"/>
                  <a:alphaOff val="0"/>
                </a:sysClr>
              </a:solidFill>
              <a:prstDash val="solid"/>
            </a:ln>
            <a:effectLst/>
          </p:spPr>
        </p:sp>
        <p:sp>
          <p:nvSpPr>
            <p:cNvPr id="283" name="282 Rectángulo"/>
            <p:cNvSpPr/>
            <p:nvPr/>
          </p:nvSpPr>
          <p:spPr>
            <a:xfrm>
              <a:off x="6042711" y="3796168"/>
              <a:ext cx="1146476"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2.3.3. Efecto corona  por alto voltaje</a:t>
              </a:r>
            </a:p>
          </p:txBody>
        </p:sp>
      </p:grpSp>
      <p:grpSp>
        <p:nvGrpSpPr>
          <p:cNvPr id="258" name="257 Grupo"/>
          <p:cNvGrpSpPr/>
          <p:nvPr/>
        </p:nvGrpSpPr>
        <p:grpSpPr>
          <a:xfrm>
            <a:off x="6421685" y="4585949"/>
            <a:ext cx="1146476" cy="343175"/>
            <a:chOff x="6042711" y="4175867"/>
            <a:chExt cx="1146476" cy="343175"/>
          </a:xfrm>
        </p:grpSpPr>
        <p:sp>
          <p:nvSpPr>
            <p:cNvPr id="280" name="279 Rectángulo"/>
            <p:cNvSpPr/>
            <p:nvPr/>
          </p:nvSpPr>
          <p:spPr>
            <a:xfrm>
              <a:off x="6042711" y="4175867"/>
              <a:ext cx="1146476" cy="343175"/>
            </a:xfrm>
            <a:prstGeom prst="rect">
              <a:avLst/>
            </a:prstGeom>
            <a:solidFill>
              <a:srgbClr val="F79646">
                <a:lumMod val="60000"/>
                <a:lumOff val="40000"/>
              </a:srgbClr>
            </a:solidFill>
            <a:ln w="25400" cap="flat" cmpd="sng" algn="ctr">
              <a:solidFill>
                <a:sysClr val="window" lastClr="FFFFFF">
                  <a:hueOff val="0"/>
                  <a:satOff val="0"/>
                  <a:lumOff val="0"/>
                  <a:alphaOff val="0"/>
                </a:sysClr>
              </a:solidFill>
              <a:prstDash val="solid"/>
            </a:ln>
            <a:effectLst/>
          </p:spPr>
        </p:sp>
        <p:sp>
          <p:nvSpPr>
            <p:cNvPr id="281" name="280 Rectángulo"/>
            <p:cNvSpPr/>
            <p:nvPr/>
          </p:nvSpPr>
          <p:spPr>
            <a:xfrm>
              <a:off x="6042711" y="4175867"/>
              <a:ext cx="1146476"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2.3.4. Efectos del suelo</a:t>
              </a:r>
            </a:p>
          </p:txBody>
        </p:sp>
      </p:grpSp>
      <p:grpSp>
        <p:nvGrpSpPr>
          <p:cNvPr id="259" name="258 Grupo"/>
          <p:cNvGrpSpPr/>
          <p:nvPr/>
        </p:nvGrpSpPr>
        <p:grpSpPr>
          <a:xfrm>
            <a:off x="6421685" y="4965647"/>
            <a:ext cx="1146476" cy="343175"/>
            <a:chOff x="6042711" y="4555565"/>
            <a:chExt cx="1146476" cy="343175"/>
          </a:xfrm>
        </p:grpSpPr>
        <p:sp>
          <p:nvSpPr>
            <p:cNvPr id="278" name="277 Rectángulo"/>
            <p:cNvSpPr/>
            <p:nvPr/>
          </p:nvSpPr>
          <p:spPr>
            <a:xfrm>
              <a:off x="6042711" y="4555565"/>
              <a:ext cx="1146476" cy="343175"/>
            </a:xfrm>
            <a:prstGeom prst="rect">
              <a:avLst/>
            </a:prstGeom>
            <a:solidFill>
              <a:srgbClr val="F79646">
                <a:lumMod val="60000"/>
                <a:lumOff val="40000"/>
              </a:srgbClr>
            </a:solidFill>
            <a:ln w="25400" cap="flat" cmpd="sng" algn="ctr">
              <a:solidFill>
                <a:sysClr val="window" lastClr="FFFFFF">
                  <a:hueOff val="0"/>
                  <a:satOff val="0"/>
                  <a:lumOff val="0"/>
                  <a:alphaOff val="0"/>
                </a:sysClr>
              </a:solidFill>
              <a:prstDash val="solid"/>
            </a:ln>
            <a:effectLst/>
          </p:spPr>
        </p:sp>
        <p:sp>
          <p:nvSpPr>
            <p:cNvPr id="279" name="278 Rectángulo"/>
            <p:cNvSpPr/>
            <p:nvPr/>
          </p:nvSpPr>
          <p:spPr>
            <a:xfrm>
              <a:off x="6042711" y="4555565"/>
              <a:ext cx="1146476"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2.3.5. Tasa de fallos</a:t>
              </a:r>
            </a:p>
          </p:txBody>
        </p:sp>
      </p:grpSp>
      <p:grpSp>
        <p:nvGrpSpPr>
          <p:cNvPr id="260" name="259 Grupo"/>
          <p:cNvGrpSpPr/>
          <p:nvPr/>
        </p:nvGrpSpPr>
        <p:grpSpPr>
          <a:xfrm>
            <a:off x="3576674" y="4206250"/>
            <a:ext cx="1145357" cy="343174"/>
            <a:chOff x="3197700" y="3796168"/>
            <a:chExt cx="1145357" cy="343174"/>
          </a:xfrm>
        </p:grpSpPr>
        <p:sp>
          <p:nvSpPr>
            <p:cNvPr id="276" name="275 Rectángulo"/>
            <p:cNvSpPr/>
            <p:nvPr/>
          </p:nvSpPr>
          <p:spPr>
            <a:xfrm>
              <a:off x="3197700" y="3796168"/>
              <a:ext cx="1145357" cy="343174"/>
            </a:xfrm>
            <a:prstGeom prst="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277" name="276 Rectángulo"/>
            <p:cNvSpPr/>
            <p:nvPr/>
          </p:nvSpPr>
          <p:spPr>
            <a:xfrm>
              <a:off x="3197700" y="3796168"/>
              <a:ext cx="1145357" cy="343174"/>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2.2. Sobretensiones  por descargas  directas  en objetos cercanos a la linea</a:t>
              </a:r>
            </a:p>
          </p:txBody>
        </p:sp>
      </p:grpSp>
      <p:grpSp>
        <p:nvGrpSpPr>
          <p:cNvPr id="261" name="260 Grupo"/>
          <p:cNvGrpSpPr/>
          <p:nvPr/>
        </p:nvGrpSpPr>
        <p:grpSpPr>
          <a:xfrm>
            <a:off x="3576674" y="4585948"/>
            <a:ext cx="1145357" cy="343175"/>
            <a:chOff x="3197700" y="4175866"/>
            <a:chExt cx="1145357" cy="343175"/>
          </a:xfrm>
        </p:grpSpPr>
        <p:sp>
          <p:nvSpPr>
            <p:cNvPr id="274" name="273 Rectángulo"/>
            <p:cNvSpPr/>
            <p:nvPr/>
          </p:nvSpPr>
          <p:spPr>
            <a:xfrm>
              <a:off x="3197700" y="4175866"/>
              <a:ext cx="1145357" cy="343175"/>
            </a:xfrm>
            <a:prstGeom prst="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275" name="274 Rectángulo"/>
            <p:cNvSpPr/>
            <p:nvPr/>
          </p:nvSpPr>
          <p:spPr>
            <a:xfrm>
              <a:off x="3197700" y="4175866"/>
              <a:ext cx="1145357"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2.3.Nivel de aislamiento de La Línea de Distribución</a:t>
              </a:r>
            </a:p>
          </p:txBody>
        </p:sp>
      </p:grpSp>
      <p:grpSp>
        <p:nvGrpSpPr>
          <p:cNvPr id="262" name="261 Grupo"/>
          <p:cNvGrpSpPr/>
          <p:nvPr/>
        </p:nvGrpSpPr>
        <p:grpSpPr>
          <a:xfrm>
            <a:off x="3576674" y="4965647"/>
            <a:ext cx="1145357" cy="343175"/>
            <a:chOff x="3197700" y="4555565"/>
            <a:chExt cx="1145357" cy="343175"/>
          </a:xfrm>
        </p:grpSpPr>
        <p:sp>
          <p:nvSpPr>
            <p:cNvPr id="272" name="271 Rectángulo"/>
            <p:cNvSpPr/>
            <p:nvPr/>
          </p:nvSpPr>
          <p:spPr>
            <a:xfrm>
              <a:off x="3197700" y="4555565"/>
              <a:ext cx="1145357" cy="343175"/>
            </a:xfrm>
            <a:prstGeom prst="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273" name="272 Rectángulo"/>
            <p:cNvSpPr/>
            <p:nvPr/>
          </p:nvSpPr>
          <p:spPr>
            <a:xfrm>
              <a:off x="3197700" y="4555565"/>
              <a:ext cx="1145357"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2.4. Determinacion del CFO de las estructuras</a:t>
              </a:r>
            </a:p>
          </p:txBody>
        </p:sp>
      </p:grpSp>
      <p:grpSp>
        <p:nvGrpSpPr>
          <p:cNvPr id="263" name="262 Grupo"/>
          <p:cNvGrpSpPr/>
          <p:nvPr/>
        </p:nvGrpSpPr>
        <p:grpSpPr>
          <a:xfrm>
            <a:off x="3576674" y="5345345"/>
            <a:ext cx="1145357" cy="343175"/>
            <a:chOff x="3197700" y="4935263"/>
            <a:chExt cx="1145357" cy="343175"/>
          </a:xfrm>
        </p:grpSpPr>
        <p:sp>
          <p:nvSpPr>
            <p:cNvPr id="270" name="269 Rectángulo"/>
            <p:cNvSpPr/>
            <p:nvPr/>
          </p:nvSpPr>
          <p:spPr>
            <a:xfrm>
              <a:off x="3197700" y="4935263"/>
              <a:ext cx="1145357" cy="343175"/>
            </a:xfrm>
            <a:prstGeom prst="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271" name="270 Rectángulo"/>
            <p:cNvSpPr/>
            <p:nvPr/>
          </p:nvSpPr>
          <p:spPr>
            <a:xfrm>
              <a:off x="3197700" y="4935263"/>
              <a:ext cx="1145357"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2.5. Consideraciones al aumentar el CFO de las estructuras</a:t>
              </a:r>
            </a:p>
          </p:txBody>
        </p:sp>
      </p:grpSp>
      <p:grpSp>
        <p:nvGrpSpPr>
          <p:cNvPr id="264" name="263 Grupo"/>
          <p:cNvGrpSpPr/>
          <p:nvPr/>
        </p:nvGrpSpPr>
        <p:grpSpPr>
          <a:xfrm>
            <a:off x="3576674" y="5725044"/>
            <a:ext cx="1145357" cy="343175"/>
            <a:chOff x="3197700" y="5314962"/>
            <a:chExt cx="1145357" cy="343175"/>
          </a:xfrm>
        </p:grpSpPr>
        <p:sp>
          <p:nvSpPr>
            <p:cNvPr id="268" name="267 Rectángulo"/>
            <p:cNvSpPr/>
            <p:nvPr/>
          </p:nvSpPr>
          <p:spPr>
            <a:xfrm>
              <a:off x="3197700" y="5314962"/>
              <a:ext cx="1145357" cy="343175"/>
            </a:xfrm>
            <a:prstGeom prst="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269" name="268 Rectángulo"/>
            <p:cNvSpPr/>
            <p:nvPr/>
          </p:nvSpPr>
          <p:spPr>
            <a:xfrm>
              <a:off x="3197700" y="5314962"/>
              <a:ext cx="1145357"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2.6. Capacidad de la madera de sofocar el arco</a:t>
              </a:r>
            </a:p>
          </p:txBody>
        </p:sp>
      </p:grpSp>
      <p:grpSp>
        <p:nvGrpSpPr>
          <p:cNvPr id="265" name="264 Grupo"/>
          <p:cNvGrpSpPr/>
          <p:nvPr/>
        </p:nvGrpSpPr>
        <p:grpSpPr>
          <a:xfrm>
            <a:off x="3576674" y="6104743"/>
            <a:ext cx="1145357" cy="343175"/>
            <a:chOff x="3197700" y="5694661"/>
            <a:chExt cx="1145357" cy="343175"/>
          </a:xfrm>
        </p:grpSpPr>
        <p:sp>
          <p:nvSpPr>
            <p:cNvPr id="266" name="265 Rectángulo"/>
            <p:cNvSpPr/>
            <p:nvPr/>
          </p:nvSpPr>
          <p:spPr>
            <a:xfrm>
              <a:off x="3197700" y="5694661"/>
              <a:ext cx="1145357" cy="343175"/>
            </a:xfrm>
            <a:prstGeom prst="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267" name="266 Rectángulo"/>
            <p:cNvSpPr/>
            <p:nvPr/>
          </p:nvSpPr>
          <p:spPr>
            <a:xfrm>
              <a:off x="3197700" y="5694661"/>
              <a:ext cx="1145357"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2.7. Daño de la madera causa por descargas</a:t>
              </a:r>
            </a:p>
          </p:txBody>
        </p:sp>
      </p:grpSp>
      <p:sp>
        <p:nvSpPr>
          <p:cNvPr id="322" name="321 Rectángulo redondeado"/>
          <p:cNvSpPr/>
          <p:nvPr/>
        </p:nvSpPr>
        <p:spPr>
          <a:xfrm>
            <a:off x="251520" y="116632"/>
            <a:ext cx="1008112" cy="6696744"/>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vert="vert270" rtlCol="0" anchor="ctr"/>
          <a:lstStyle/>
          <a:p>
            <a:pPr algn="ctr"/>
            <a:r>
              <a:rPr lang="es-CO" sz="2000" dirty="0" smtClean="0">
                <a:solidFill>
                  <a:schemeClr val="tx1"/>
                </a:solidFill>
              </a:rPr>
              <a:t>CONTENIDO</a:t>
            </a:r>
            <a:r>
              <a:rPr lang="en-US" sz="2000" dirty="0" smtClean="0">
                <a:solidFill>
                  <a:schemeClr val="tx1"/>
                </a:solidFill>
              </a:rPr>
              <a:t> </a:t>
            </a:r>
          </a:p>
          <a:p>
            <a:pPr algn="ctr"/>
            <a:r>
              <a:rPr lang="en-US" sz="1200" dirty="0" smtClean="0">
                <a:solidFill>
                  <a:schemeClr val="tx1"/>
                </a:solidFill>
              </a:rPr>
              <a:t>IEEE Std. 1410-2010, IEEE Guide for Improving the Lightning Performance of Electric Power Overhead Distribution Lines</a:t>
            </a:r>
          </a:p>
        </p:txBody>
      </p:sp>
    </p:spTree>
    <p:extLst>
      <p:ext uri="{BB962C8B-B14F-4D97-AF65-F5344CB8AC3E}">
        <p14:creationId xmlns:p14="http://schemas.microsoft.com/office/powerpoint/2010/main" val="36353272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Conector recto 3"/>
          <p:cNvSpPr/>
          <p:nvPr/>
        </p:nvSpPr>
        <p:spPr>
          <a:xfrm>
            <a:off x="5549462" y="4473172"/>
            <a:ext cx="91440" cy="189849"/>
          </a:xfrm>
          <a:custGeom>
            <a:avLst/>
            <a:gdLst/>
            <a:ahLst/>
            <a:cxnLst/>
            <a:rect l="0" t="0" r="0" b="0"/>
            <a:pathLst>
              <a:path>
                <a:moveTo>
                  <a:pt x="45720" y="0"/>
                </a:moveTo>
                <a:lnTo>
                  <a:pt x="74910" y="0"/>
                </a:lnTo>
                <a:lnTo>
                  <a:pt x="74910" y="189849"/>
                </a:lnTo>
                <a:lnTo>
                  <a:pt x="104100" y="189849"/>
                </a:lnTo>
              </a:path>
            </a:pathLst>
          </a:custGeom>
          <a:noFill/>
          <a:ln w="25400" cap="flat" cmpd="sng" algn="ctr">
            <a:solidFill>
              <a:srgbClr val="8064A2">
                <a:hueOff val="0"/>
                <a:satOff val="0"/>
                <a:lumOff val="0"/>
                <a:alphaOff val="0"/>
              </a:srgbClr>
            </a:solidFill>
            <a:prstDash val="solid"/>
          </a:ln>
          <a:effectLst/>
        </p:spPr>
      </p:sp>
      <p:sp>
        <p:nvSpPr>
          <p:cNvPr id="51" name="Conector recto 4"/>
          <p:cNvSpPr/>
          <p:nvPr/>
        </p:nvSpPr>
        <p:spPr>
          <a:xfrm>
            <a:off x="5549462" y="4283323"/>
            <a:ext cx="91440" cy="189849"/>
          </a:xfrm>
          <a:custGeom>
            <a:avLst/>
            <a:gdLst/>
            <a:ahLst/>
            <a:cxnLst/>
            <a:rect l="0" t="0" r="0" b="0"/>
            <a:pathLst>
              <a:path>
                <a:moveTo>
                  <a:pt x="45720" y="189849"/>
                </a:moveTo>
                <a:lnTo>
                  <a:pt x="74910" y="189849"/>
                </a:lnTo>
                <a:lnTo>
                  <a:pt x="74910" y="0"/>
                </a:lnTo>
                <a:lnTo>
                  <a:pt x="104100" y="0"/>
                </a:lnTo>
              </a:path>
            </a:pathLst>
          </a:custGeom>
          <a:noFill/>
          <a:ln w="25400" cap="flat" cmpd="sng" algn="ctr">
            <a:solidFill>
              <a:srgbClr val="8064A2">
                <a:hueOff val="0"/>
                <a:satOff val="0"/>
                <a:lumOff val="0"/>
                <a:alphaOff val="0"/>
              </a:srgbClr>
            </a:solidFill>
            <a:prstDash val="solid"/>
          </a:ln>
          <a:effectLst/>
        </p:spPr>
      </p:sp>
      <p:sp>
        <p:nvSpPr>
          <p:cNvPr id="52" name="Conector recto 5"/>
          <p:cNvSpPr/>
          <p:nvPr/>
        </p:nvSpPr>
        <p:spPr>
          <a:xfrm>
            <a:off x="4349780" y="4093181"/>
            <a:ext cx="91440" cy="379991"/>
          </a:xfrm>
          <a:custGeom>
            <a:avLst/>
            <a:gdLst/>
            <a:ahLst/>
            <a:cxnLst/>
            <a:rect l="0" t="0" r="0" b="0"/>
            <a:pathLst>
              <a:path>
                <a:moveTo>
                  <a:pt x="45720" y="0"/>
                </a:moveTo>
                <a:lnTo>
                  <a:pt x="70854" y="0"/>
                </a:lnTo>
                <a:lnTo>
                  <a:pt x="70854" y="379991"/>
                </a:lnTo>
                <a:lnTo>
                  <a:pt x="100045" y="379991"/>
                </a:lnTo>
              </a:path>
            </a:pathLst>
          </a:custGeom>
          <a:noFill/>
          <a:ln w="25400" cap="flat" cmpd="sng" algn="ctr">
            <a:solidFill>
              <a:srgbClr val="9BBB59">
                <a:hueOff val="0"/>
                <a:satOff val="0"/>
                <a:lumOff val="0"/>
                <a:alphaOff val="0"/>
              </a:srgbClr>
            </a:solidFill>
            <a:prstDash val="solid"/>
          </a:ln>
          <a:effectLst/>
        </p:spPr>
      </p:sp>
      <p:sp>
        <p:nvSpPr>
          <p:cNvPr id="53" name="Conector recto 6"/>
          <p:cNvSpPr/>
          <p:nvPr/>
        </p:nvSpPr>
        <p:spPr>
          <a:xfrm>
            <a:off x="4349780" y="4047461"/>
            <a:ext cx="91440" cy="91440"/>
          </a:xfrm>
          <a:custGeom>
            <a:avLst/>
            <a:gdLst/>
            <a:ahLst/>
            <a:cxnLst/>
            <a:rect l="0" t="0" r="0" b="0"/>
            <a:pathLst>
              <a:path>
                <a:moveTo>
                  <a:pt x="45720" y="45720"/>
                </a:moveTo>
                <a:lnTo>
                  <a:pt x="70854" y="45720"/>
                </a:lnTo>
                <a:lnTo>
                  <a:pt x="70854" y="46012"/>
                </a:lnTo>
                <a:lnTo>
                  <a:pt x="100045" y="46012"/>
                </a:lnTo>
              </a:path>
            </a:pathLst>
          </a:custGeom>
          <a:noFill/>
          <a:ln w="25400" cap="flat" cmpd="sng" algn="ctr">
            <a:solidFill>
              <a:srgbClr val="9BBB59">
                <a:hueOff val="0"/>
                <a:satOff val="0"/>
                <a:lumOff val="0"/>
                <a:alphaOff val="0"/>
              </a:srgbClr>
            </a:solidFill>
            <a:prstDash val="solid"/>
          </a:ln>
          <a:effectLst/>
        </p:spPr>
      </p:sp>
      <p:sp>
        <p:nvSpPr>
          <p:cNvPr id="54" name="Conector recto 7"/>
          <p:cNvSpPr/>
          <p:nvPr/>
        </p:nvSpPr>
        <p:spPr>
          <a:xfrm>
            <a:off x="4349780" y="3713775"/>
            <a:ext cx="91440" cy="379406"/>
          </a:xfrm>
          <a:custGeom>
            <a:avLst/>
            <a:gdLst/>
            <a:ahLst/>
            <a:cxnLst/>
            <a:rect l="0" t="0" r="0" b="0"/>
            <a:pathLst>
              <a:path>
                <a:moveTo>
                  <a:pt x="45720" y="379406"/>
                </a:moveTo>
                <a:lnTo>
                  <a:pt x="70854" y="379406"/>
                </a:lnTo>
                <a:lnTo>
                  <a:pt x="70854" y="0"/>
                </a:lnTo>
                <a:lnTo>
                  <a:pt x="100045" y="0"/>
                </a:lnTo>
              </a:path>
            </a:pathLst>
          </a:custGeom>
          <a:noFill/>
          <a:ln w="25400" cap="flat" cmpd="sng" algn="ctr">
            <a:solidFill>
              <a:srgbClr val="9BBB59">
                <a:hueOff val="0"/>
                <a:satOff val="0"/>
                <a:lumOff val="0"/>
                <a:alphaOff val="0"/>
              </a:srgbClr>
            </a:solidFill>
            <a:prstDash val="solid"/>
          </a:ln>
          <a:effectLst/>
        </p:spPr>
      </p:sp>
      <p:sp>
        <p:nvSpPr>
          <p:cNvPr id="55" name="Conector recto 8"/>
          <p:cNvSpPr/>
          <p:nvPr/>
        </p:nvSpPr>
        <p:spPr>
          <a:xfrm>
            <a:off x="3087850" y="3208532"/>
            <a:ext cx="162291" cy="884649"/>
          </a:xfrm>
          <a:custGeom>
            <a:avLst/>
            <a:gdLst/>
            <a:ahLst/>
            <a:cxnLst/>
            <a:rect l="0" t="0" r="0" b="0"/>
            <a:pathLst>
              <a:path>
                <a:moveTo>
                  <a:pt x="0" y="0"/>
                </a:moveTo>
                <a:lnTo>
                  <a:pt x="133072" y="0"/>
                </a:lnTo>
                <a:lnTo>
                  <a:pt x="133072" y="884649"/>
                </a:lnTo>
                <a:lnTo>
                  <a:pt x="162291" y="884649"/>
                </a:lnTo>
              </a:path>
            </a:pathLst>
          </a:custGeom>
          <a:noFill/>
          <a:ln w="25400" cap="flat" cmpd="sng" algn="ctr">
            <a:solidFill>
              <a:srgbClr val="C0504D">
                <a:hueOff val="0"/>
                <a:satOff val="0"/>
                <a:lumOff val="0"/>
                <a:alphaOff val="0"/>
              </a:srgbClr>
            </a:solidFill>
            <a:prstDash val="solid"/>
          </a:ln>
          <a:effectLst/>
        </p:spPr>
      </p:sp>
      <p:sp>
        <p:nvSpPr>
          <p:cNvPr id="56" name="Conector recto 9"/>
          <p:cNvSpPr/>
          <p:nvPr/>
        </p:nvSpPr>
        <p:spPr>
          <a:xfrm>
            <a:off x="4349780" y="2764236"/>
            <a:ext cx="91440" cy="569840"/>
          </a:xfrm>
          <a:custGeom>
            <a:avLst/>
            <a:gdLst/>
            <a:ahLst/>
            <a:cxnLst/>
            <a:rect l="0" t="0" r="0" b="0"/>
            <a:pathLst>
              <a:path>
                <a:moveTo>
                  <a:pt x="45720" y="0"/>
                </a:moveTo>
                <a:lnTo>
                  <a:pt x="70854" y="0"/>
                </a:lnTo>
                <a:lnTo>
                  <a:pt x="70854" y="569840"/>
                </a:lnTo>
                <a:lnTo>
                  <a:pt x="100045" y="569840"/>
                </a:lnTo>
              </a:path>
            </a:pathLst>
          </a:custGeom>
          <a:noFill/>
          <a:ln w="25400" cap="flat" cmpd="sng" algn="ctr">
            <a:solidFill>
              <a:srgbClr val="9BBB59">
                <a:hueOff val="0"/>
                <a:satOff val="0"/>
                <a:lumOff val="0"/>
                <a:alphaOff val="0"/>
              </a:srgbClr>
            </a:solidFill>
            <a:prstDash val="solid"/>
          </a:ln>
          <a:effectLst/>
        </p:spPr>
      </p:sp>
      <p:sp>
        <p:nvSpPr>
          <p:cNvPr id="57" name="Conector recto 10"/>
          <p:cNvSpPr/>
          <p:nvPr/>
        </p:nvSpPr>
        <p:spPr>
          <a:xfrm>
            <a:off x="4349780" y="2764236"/>
            <a:ext cx="91440" cy="190141"/>
          </a:xfrm>
          <a:custGeom>
            <a:avLst/>
            <a:gdLst/>
            <a:ahLst/>
            <a:cxnLst/>
            <a:rect l="0" t="0" r="0" b="0"/>
            <a:pathLst>
              <a:path>
                <a:moveTo>
                  <a:pt x="45720" y="0"/>
                </a:moveTo>
                <a:lnTo>
                  <a:pt x="70854" y="0"/>
                </a:lnTo>
                <a:lnTo>
                  <a:pt x="70854" y="190141"/>
                </a:lnTo>
                <a:lnTo>
                  <a:pt x="100045" y="190141"/>
                </a:lnTo>
              </a:path>
            </a:pathLst>
          </a:custGeom>
          <a:noFill/>
          <a:ln w="25400" cap="flat" cmpd="sng" algn="ctr">
            <a:solidFill>
              <a:srgbClr val="9BBB59">
                <a:hueOff val="0"/>
                <a:satOff val="0"/>
                <a:lumOff val="0"/>
                <a:alphaOff val="0"/>
              </a:srgbClr>
            </a:solidFill>
            <a:prstDash val="solid"/>
          </a:ln>
          <a:effectLst/>
        </p:spPr>
      </p:sp>
      <p:sp>
        <p:nvSpPr>
          <p:cNvPr id="58" name="Conector recto 11"/>
          <p:cNvSpPr/>
          <p:nvPr/>
        </p:nvSpPr>
        <p:spPr>
          <a:xfrm>
            <a:off x="4349780" y="2574679"/>
            <a:ext cx="91440" cy="189557"/>
          </a:xfrm>
          <a:custGeom>
            <a:avLst/>
            <a:gdLst/>
            <a:ahLst/>
            <a:cxnLst/>
            <a:rect l="0" t="0" r="0" b="0"/>
            <a:pathLst>
              <a:path>
                <a:moveTo>
                  <a:pt x="45720" y="189557"/>
                </a:moveTo>
                <a:lnTo>
                  <a:pt x="70854" y="189557"/>
                </a:lnTo>
                <a:lnTo>
                  <a:pt x="70854" y="0"/>
                </a:lnTo>
                <a:lnTo>
                  <a:pt x="100045" y="0"/>
                </a:lnTo>
              </a:path>
            </a:pathLst>
          </a:custGeom>
          <a:noFill/>
          <a:ln w="25400" cap="flat" cmpd="sng" algn="ctr">
            <a:solidFill>
              <a:srgbClr val="9BBB59">
                <a:hueOff val="0"/>
                <a:satOff val="0"/>
                <a:lumOff val="0"/>
                <a:alphaOff val="0"/>
              </a:srgbClr>
            </a:solidFill>
            <a:prstDash val="solid"/>
          </a:ln>
          <a:effectLst/>
        </p:spPr>
      </p:sp>
      <p:sp>
        <p:nvSpPr>
          <p:cNvPr id="59" name="Conector recto 12"/>
          <p:cNvSpPr/>
          <p:nvPr/>
        </p:nvSpPr>
        <p:spPr>
          <a:xfrm>
            <a:off x="4349780" y="2194980"/>
            <a:ext cx="91440" cy="569255"/>
          </a:xfrm>
          <a:custGeom>
            <a:avLst/>
            <a:gdLst/>
            <a:ahLst/>
            <a:cxnLst/>
            <a:rect l="0" t="0" r="0" b="0"/>
            <a:pathLst>
              <a:path>
                <a:moveTo>
                  <a:pt x="45720" y="569255"/>
                </a:moveTo>
                <a:lnTo>
                  <a:pt x="70854" y="569255"/>
                </a:lnTo>
                <a:lnTo>
                  <a:pt x="70854" y="0"/>
                </a:lnTo>
                <a:lnTo>
                  <a:pt x="100045" y="0"/>
                </a:lnTo>
              </a:path>
            </a:pathLst>
          </a:custGeom>
          <a:noFill/>
          <a:ln w="25400" cap="flat" cmpd="sng" algn="ctr">
            <a:solidFill>
              <a:srgbClr val="9BBB59">
                <a:hueOff val="0"/>
                <a:satOff val="0"/>
                <a:lumOff val="0"/>
                <a:alphaOff val="0"/>
              </a:srgbClr>
            </a:solidFill>
            <a:prstDash val="solid"/>
          </a:ln>
          <a:effectLst/>
        </p:spPr>
      </p:sp>
      <p:sp>
        <p:nvSpPr>
          <p:cNvPr id="60" name="Conector recto 13"/>
          <p:cNvSpPr/>
          <p:nvPr/>
        </p:nvSpPr>
        <p:spPr>
          <a:xfrm>
            <a:off x="3087850" y="2764236"/>
            <a:ext cx="162291" cy="444296"/>
          </a:xfrm>
          <a:custGeom>
            <a:avLst/>
            <a:gdLst/>
            <a:ahLst/>
            <a:cxnLst/>
            <a:rect l="0" t="0" r="0" b="0"/>
            <a:pathLst>
              <a:path>
                <a:moveTo>
                  <a:pt x="0" y="444296"/>
                </a:moveTo>
                <a:lnTo>
                  <a:pt x="133072" y="444296"/>
                </a:lnTo>
                <a:lnTo>
                  <a:pt x="133072" y="0"/>
                </a:lnTo>
                <a:lnTo>
                  <a:pt x="162291" y="0"/>
                </a:lnTo>
              </a:path>
            </a:pathLst>
          </a:custGeom>
          <a:noFill/>
          <a:ln w="25400" cap="flat" cmpd="sng" algn="ctr">
            <a:solidFill>
              <a:srgbClr val="C0504D">
                <a:hueOff val="0"/>
                <a:satOff val="0"/>
                <a:lumOff val="0"/>
                <a:alphaOff val="0"/>
              </a:srgbClr>
            </a:solidFill>
            <a:prstDash val="solid"/>
          </a:ln>
          <a:effectLst/>
        </p:spPr>
      </p:sp>
      <p:grpSp>
        <p:nvGrpSpPr>
          <p:cNvPr id="61" name="60 Grupo"/>
          <p:cNvGrpSpPr/>
          <p:nvPr/>
        </p:nvGrpSpPr>
        <p:grpSpPr>
          <a:xfrm>
            <a:off x="2345079" y="3036945"/>
            <a:ext cx="742771" cy="343174"/>
            <a:chOff x="1092954" y="7087912"/>
            <a:chExt cx="742771" cy="343174"/>
          </a:xfrm>
        </p:grpSpPr>
        <p:sp>
          <p:nvSpPr>
            <p:cNvPr id="95" name="94 Rectángulo"/>
            <p:cNvSpPr/>
            <p:nvPr/>
          </p:nvSpPr>
          <p:spPr>
            <a:xfrm>
              <a:off x="1092954" y="7087912"/>
              <a:ext cx="742771" cy="343174"/>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96" name="95 Rectángulo"/>
            <p:cNvSpPr/>
            <p:nvPr/>
          </p:nvSpPr>
          <p:spPr>
            <a:xfrm>
              <a:off x="1092954" y="7087912"/>
              <a:ext cx="742771" cy="343174"/>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ctr" defTabSz="266700" eaLnBrk="1" fontAlgn="auto" latinLnBrk="0" hangingPunct="1">
                <a:lnSpc>
                  <a:spcPct val="90000"/>
                </a:lnSpc>
                <a:spcBef>
                  <a:spcPct val="0"/>
                </a:spcBef>
                <a:spcAft>
                  <a:spcPct val="35000"/>
                </a:spcAft>
                <a:buClrTx/>
                <a:buSzTx/>
                <a:buFontTx/>
                <a:buNone/>
                <a:tabLst/>
                <a:defRPr/>
              </a:pPr>
              <a:r>
                <a:rPr kumimoji="0" lang="es-CO" sz="600" b="1" i="0" u="none" strike="noStrike" kern="1200" cap="none" spc="0" normalizeH="0" baseline="0" noProof="0">
                  <a:ln>
                    <a:noFill/>
                  </a:ln>
                  <a:solidFill>
                    <a:sysClr val="windowText" lastClr="000000"/>
                  </a:solidFill>
                  <a:effectLst/>
                  <a:uLnTx/>
                  <a:uFillTx/>
                  <a:latin typeface="Calibri"/>
                  <a:ea typeface="+mn-ea"/>
                  <a:cs typeface="+mn-cs"/>
                </a:rPr>
                <a:t>IEEE 1410-2010</a:t>
              </a:r>
            </a:p>
          </p:txBody>
        </p:sp>
      </p:grpSp>
      <p:grpSp>
        <p:nvGrpSpPr>
          <p:cNvPr id="62" name="61 Grupo"/>
          <p:cNvGrpSpPr/>
          <p:nvPr/>
        </p:nvGrpSpPr>
        <p:grpSpPr>
          <a:xfrm>
            <a:off x="3250142" y="2592648"/>
            <a:ext cx="1145357" cy="343175"/>
            <a:chOff x="1998017" y="6643615"/>
            <a:chExt cx="1145357" cy="343175"/>
          </a:xfrm>
        </p:grpSpPr>
        <p:sp>
          <p:nvSpPr>
            <p:cNvPr id="93" name="92 Rectángulo"/>
            <p:cNvSpPr/>
            <p:nvPr/>
          </p:nvSpPr>
          <p:spPr>
            <a:xfrm>
              <a:off x="1998017" y="6643615"/>
              <a:ext cx="1145357" cy="343175"/>
            </a:xfrm>
            <a:prstGeom prst="rect">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94" name="93 Rectángulo"/>
            <p:cNvSpPr/>
            <p:nvPr/>
          </p:nvSpPr>
          <p:spPr>
            <a:xfrm>
              <a:off x="1998017" y="6643615"/>
              <a:ext cx="1145357"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3.Protección con cable de guarda de líneas de distribución</a:t>
              </a:r>
            </a:p>
          </p:txBody>
        </p:sp>
      </p:grpSp>
      <p:grpSp>
        <p:nvGrpSpPr>
          <p:cNvPr id="63" name="62 Grupo"/>
          <p:cNvGrpSpPr/>
          <p:nvPr/>
        </p:nvGrpSpPr>
        <p:grpSpPr>
          <a:xfrm>
            <a:off x="4449825" y="2023392"/>
            <a:ext cx="1145357" cy="343175"/>
            <a:chOff x="3197700" y="6074359"/>
            <a:chExt cx="1145357" cy="343175"/>
          </a:xfrm>
        </p:grpSpPr>
        <p:sp>
          <p:nvSpPr>
            <p:cNvPr id="91" name="90 Rectángulo"/>
            <p:cNvSpPr/>
            <p:nvPr/>
          </p:nvSpPr>
          <p:spPr>
            <a:xfrm>
              <a:off x="3197700" y="6074359"/>
              <a:ext cx="1145357" cy="343175"/>
            </a:xfrm>
            <a:prstGeom prst="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92" name="91 Rectángulo"/>
            <p:cNvSpPr/>
            <p:nvPr/>
          </p:nvSpPr>
          <p:spPr>
            <a:xfrm>
              <a:off x="3197700" y="6074359"/>
              <a:ext cx="1145357"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dirty="0">
                  <a:ln>
                    <a:noFill/>
                  </a:ln>
                  <a:solidFill>
                    <a:sysClr val="windowText" lastClr="000000"/>
                  </a:solidFill>
                  <a:effectLst/>
                  <a:uLnTx/>
                  <a:uFillTx/>
                  <a:latin typeface="Calibri"/>
                  <a:ea typeface="+mn-ea"/>
                  <a:cs typeface="+mn-cs"/>
                </a:rPr>
                <a:t>3.1. Angulo de apantallamiento</a:t>
              </a:r>
            </a:p>
          </p:txBody>
        </p:sp>
      </p:grpSp>
      <p:grpSp>
        <p:nvGrpSpPr>
          <p:cNvPr id="64" name="63 Grupo"/>
          <p:cNvGrpSpPr/>
          <p:nvPr/>
        </p:nvGrpSpPr>
        <p:grpSpPr>
          <a:xfrm>
            <a:off x="4449825" y="2403091"/>
            <a:ext cx="1145357" cy="343175"/>
            <a:chOff x="3197700" y="6454058"/>
            <a:chExt cx="1145357" cy="343175"/>
          </a:xfrm>
        </p:grpSpPr>
        <p:sp>
          <p:nvSpPr>
            <p:cNvPr id="89" name="88 Rectángulo"/>
            <p:cNvSpPr/>
            <p:nvPr/>
          </p:nvSpPr>
          <p:spPr>
            <a:xfrm>
              <a:off x="3197700" y="6454058"/>
              <a:ext cx="1145357" cy="343175"/>
            </a:xfrm>
            <a:prstGeom prst="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90" name="89 Rectángulo"/>
            <p:cNvSpPr/>
            <p:nvPr/>
          </p:nvSpPr>
          <p:spPr>
            <a:xfrm>
              <a:off x="3197700" y="6454058"/>
              <a:ext cx="1145357"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3.2. Efectos de la puesta a tierra y el nivel de aislamiento</a:t>
              </a:r>
            </a:p>
          </p:txBody>
        </p:sp>
      </p:grpSp>
      <p:grpSp>
        <p:nvGrpSpPr>
          <p:cNvPr id="65" name="64 Grupo"/>
          <p:cNvGrpSpPr/>
          <p:nvPr/>
        </p:nvGrpSpPr>
        <p:grpSpPr>
          <a:xfrm>
            <a:off x="4449825" y="2782790"/>
            <a:ext cx="1145357" cy="343175"/>
            <a:chOff x="3197700" y="6833757"/>
            <a:chExt cx="1145357" cy="343175"/>
          </a:xfrm>
        </p:grpSpPr>
        <p:sp>
          <p:nvSpPr>
            <p:cNvPr id="87" name="86 Rectángulo"/>
            <p:cNvSpPr/>
            <p:nvPr/>
          </p:nvSpPr>
          <p:spPr>
            <a:xfrm>
              <a:off x="3197700" y="6833757"/>
              <a:ext cx="1145357" cy="343175"/>
            </a:xfrm>
            <a:prstGeom prst="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88" name="87 Rectángulo"/>
            <p:cNvSpPr/>
            <p:nvPr/>
          </p:nvSpPr>
          <p:spPr>
            <a:xfrm>
              <a:off x="3197700" y="6833757"/>
              <a:ext cx="1145357"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3.3. Lineas  de distribucion de bajo de lineas de transmision</a:t>
              </a:r>
            </a:p>
          </p:txBody>
        </p:sp>
      </p:grpSp>
      <p:grpSp>
        <p:nvGrpSpPr>
          <p:cNvPr id="66" name="65 Grupo"/>
          <p:cNvGrpSpPr/>
          <p:nvPr/>
        </p:nvGrpSpPr>
        <p:grpSpPr>
          <a:xfrm>
            <a:off x="4449825" y="3162489"/>
            <a:ext cx="1145357" cy="343175"/>
            <a:chOff x="3197700" y="7213456"/>
            <a:chExt cx="1145357" cy="343175"/>
          </a:xfrm>
        </p:grpSpPr>
        <p:sp>
          <p:nvSpPr>
            <p:cNvPr id="85" name="84 Rectángulo"/>
            <p:cNvSpPr/>
            <p:nvPr/>
          </p:nvSpPr>
          <p:spPr>
            <a:xfrm>
              <a:off x="3197700" y="7213456"/>
              <a:ext cx="1145357" cy="343175"/>
            </a:xfrm>
            <a:prstGeom prst="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86" name="85 Rectángulo"/>
            <p:cNvSpPr/>
            <p:nvPr/>
          </p:nvSpPr>
          <p:spPr>
            <a:xfrm>
              <a:off x="3197700" y="7213456"/>
              <a:ext cx="1145357"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3.4. Cable guarda y pararrayos</a:t>
              </a:r>
            </a:p>
          </p:txBody>
        </p:sp>
      </p:grpSp>
      <p:grpSp>
        <p:nvGrpSpPr>
          <p:cNvPr id="67" name="66 Grupo"/>
          <p:cNvGrpSpPr/>
          <p:nvPr/>
        </p:nvGrpSpPr>
        <p:grpSpPr>
          <a:xfrm>
            <a:off x="3250142" y="3952310"/>
            <a:ext cx="1145357" cy="281742"/>
            <a:chOff x="1998017" y="8003277"/>
            <a:chExt cx="1145357" cy="281742"/>
          </a:xfrm>
        </p:grpSpPr>
        <p:sp>
          <p:nvSpPr>
            <p:cNvPr id="83" name="82 Rectángulo"/>
            <p:cNvSpPr/>
            <p:nvPr/>
          </p:nvSpPr>
          <p:spPr>
            <a:xfrm>
              <a:off x="1998017" y="8003277"/>
              <a:ext cx="1145357" cy="281742"/>
            </a:xfrm>
            <a:prstGeom prst="rect">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84" name="83 Rectángulo"/>
            <p:cNvSpPr/>
            <p:nvPr/>
          </p:nvSpPr>
          <p:spPr>
            <a:xfrm>
              <a:off x="1998017" y="8003277"/>
              <a:ext cx="1145357" cy="281742"/>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dirty="0">
                  <a:ln>
                    <a:noFill/>
                  </a:ln>
                  <a:solidFill>
                    <a:sysClr val="windowText" lastClr="000000"/>
                  </a:solidFill>
                  <a:effectLst/>
                  <a:uLnTx/>
                  <a:uFillTx/>
                  <a:latin typeface="Calibri"/>
                  <a:ea typeface="+mn-ea"/>
                  <a:cs typeface="+mn-cs"/>
                </a:rPr>
                <a:t>4.Pararrayos para protección de líneas</a:t>
              </a:r>
            </a:p>
          </p:txBody>
        </p:sp>
      </p:grpSp>
      <p:grpSp>
        <p:nvGrpSpPr>
          <p:cNvPr id="68" name="67 Grupo"/>
          <p:cNvGrpSpPr/>
          <p:nvPr/>
        </p:nvGrpSpPr>
        <p:grpSpPr>
          <a:xfrm>
            <a:off x="4449825" y="3542187"/>
            <a:ext cx="1145357" cy="343175"/>
            <a:chOff x="3197700" y="7593154"/>
            <a:chExt cx="1145357" cy="343175"/>
          </a:xfrm>
        </p:grpSpPr>
        <p:sp>
          <p:nvSpPr>
            <p:cNvPr id="81" name="80 Rectángulo"/>
            <p:cNvSpPr/>
            <p:nvPr/>
          </p:nvSpPr>
          <p:spPr>
            <a:xfrm>
              <a:off x="3197700" y="7593154"/>
              <a:ext cx="1145357" cy="343175"/>
            </a:xfrm>
            <a:prstGeom prst="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82" name="81 Rectángulo"/>
            <p:cNvSpPr/>
            <p:nvPr/>
          </p:nvSpPr>
          <p:spPr>
            <a:xfrm>
              <a:off x="3197700" y="7593154"/>
              <a:ext cx="1145357"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4.1. Consideraciones  en la longitud del  cable de conexion de los pararrayos</a:t>
              </a:r>
            </a:p>
          </p:txBody>
        </p:sp>
      </p:grpSp>
      <p:grpSp>
        <p:nvGrpSpPr>
          <p:cNvPr id="69" name="68 Grupo"/>
          <p:cNvGrpSpPr/>
          <p:nvPr/>
        </p:nvGrpSpPr>
        <p:grpSpPr>
          <a:xfrm>
            <a:off x="4449825" y="3921886"/>
            <a:ext cx="1145357" cy="343175"/>
            <a:chOff x="3197700" y="7972853"/>
            <a:chExt cx="1145357" cy="343175"/>
          </a:xfrm>
        </p:grpSpPr>
        <p:sp>
          <p:nvSpPr>
            <p:cNvPr id="79" name="78 Rectángulo"/>
            <p:cNvSpPr/>
            <p:nvPr/>
          </p:nvSpPr>
          <p:spPr>
            <a:xfrm>
              <a:off x="3197700" y="7972853"/>
              <a:ext cx="1145357" cy="343175"/>
            </a:xfrm>
            <a:prstGeom prst="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80" name="79 Rectángulo"/>
            <p:cNvSpPr/>
            <p:nvPr/>
          </p:nvSpPr>
          <p:spPr>
            <a:xfrm>
              <a:off x="3197700" y="7972853"/>
              <a:ext cx="1145357"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4.2. Flameos por  descargas indirectas</a:t>
              </a:r>
            </a:p>
          </p:txBody>
        </p:sp>
      </p:grpSp>
      <p:grpSp>
        <p:nvGrpSpPr>
          <p:cNvPr id="70" name="69 Grupo"/>
          <p:cNvGrpSpPr/>
          <p:nvPr/>
        </p:nvGrpSpPr>
        <p:grpSpPr>
          <a:xfrm>
            <a:off x="4449825" y="4301585"/>
            <a:ext cx="1145357" cy="343175"/>
            <a:chOff x="3197700" y="8352552"/>
            <a:chExt cx="1145357" cy="343175"/>
          </a:xfrm>
        </p:grpSpPr>
        <p:sp>
          <p:nvSpPr>
            <p:cNvPr id="77" name="76 Rectángulo"/>
            <p:cNvSpPr/>
            <p:nvPr/>
          </p:nvSpPr>
          <p:spPr>
            <a:xfrm>
              <a:off x="3197700" y="8352552"/>
              <a:ext cx="1145357" cy="343175"/>
            </a:xfrm>
            <a:prstGeom prst="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78" name="77 Rectángulo"/>
            <p:cNvSpPr/>
            <p:nvPr/>
          </p:nvSpPr>
          <p:spPr>
            <a:xfrm>
              <a:off x="3197700" y="8352552"/>
              <a:ext cx="1145357"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f4.3. Flameos por descargas directas</a:t>
              </a:r>
            </a:p>
          </p:txBody>
        </p:sp>
      </p:grpSp>
      <p:grpSp>
        <p:nvGrpSpPr>
          <p:cNvPr id="71" name="70 Grupo"/>
          <p:cNvGrpSpPr/>
          <p:nvPr/>
        </p:nvGrpSpPr>
        <p:grpSpPr>
          <a:xfrm>
            <a:off x="5653563" y="4111735"/>
            <a:ext cx="1145357" cy="343175"/>
            <a:chOff x="4401438" y="8162702"/>
            <a:chExt cx="1145357" cy="343175"/>
          </a:xfrm>
        </p:grpSpPr>
        <p:sp>
          <p:nvSpPr>
            <p:cNvPr id="75" name="74 Rectángulo"/>
            <p:cNvSpPr/>
            <p:nvPr/>
          </p:nvSpPr>
          <p:spPr>
            <a:xfrm>
              <a:off x="4401438" y="8162702"/>
              <a:ext cx="1145357" cy="343175"/>
            </a:xfrm>
            <a:prstGeom prst="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76" name="75 Rectángulo"/>
            <p:cNvSpPr/>
            <p:nvPr/>
          </p:nvSpPr>
          <p:spPr>
            <a:xfrm>
              <a:off x="4401438" y="8162702"/>
              <a:ext cx="1145357"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4.3.1. Proteccion de la fase superior con pararrayos</a:t>
              </a:r>
            </a:p>
          </p:txBody>
        </p:sp>
      </p:grpSp>
      <p:grpSp>
        <p:nvGrpSpPr>
          <p:cNvPr id="72" name="71 Grupo"/>
          <p:cNvGrpSpPr/>
          <p:nvPr/>
        </p:nvGrpSpPr>
        <p:grpSpPr>
          <a:xfrm>
            <a:off x="5653563" y="4491434"/>
            <a:ext cx="1145357" cy="343175"/>
            <a:chOff x="4401438" y="8542401"/>
            <a:chExt cx="1145357" cy="343175"/>
          </a:xfrm>
        </p:grpSpPr>
        <p:sp>
          <p:nvSpPr>
            <p:cNvPr id="73" name="72 Rectángulo"/>
            <p:cNvSpPr/>
            <p:nvPr/>
          </p:nvSpPr>
          <p:spPr>
            <a:xfrm>
              <a:off x="4401438" y="8542401"/>
              <a:ext cx="1145357" cy="343175"/>
            </a:xfrm>
            <a:prstGeom prst="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74" name="73 Rectángulo"/>
            <p:cNvSpPr/>
            <p:nvPr/>
          </p:nvSpPr>
          <p:spPr>
            <a:xfrm>
              <a:off x="4401438" y="8542401"/>
              <a:ext cx="1145357" cy="343175"/>
            </a:xfrm>
            <a:prstGeom prst="rect">
              <a:avLst/>
            </a:prstGeom>
            <a:noFill/>
            <a:ln>
              <a:noFill/>
            </a:ln>
            <a:effectLst/>
          </p:spPr>
          <p:txBody>
            <a:bodyPr spcFirstLastPara="0" vert="horz" wrap="square" lIns="3810" tIns="3810" rIns="3810" bIns="3810" numCol="1" spcCol="1270" anchor="ctr" anchorCtr="0">
              <a:noAutofit/>
            </a:bodyPr>
            <a:lstStyle/>
            <a:p>
              <a:pPr marL="0" marR="0" lvl="0" indent="0" algn="just" defTabSz="266700" eaLnBrk="1" fontAlgn="auto" latinLnBrk="0" hangingPunct="1">
                <a:lnSpc>
                  <a:spcPct val="90000"/>
                </a:lnSpc>
                <a:spcBef>
                  <a:spcPct val="0"/>
                </a:spcBef>
                <a:spcAft>
                  <a:spcPct val="35000"/>
                </a:spcAft>
                <a:buClrTx/>
                <a:buSzTx/>
                <a:buFontTx/>
                <a:buNone/>
                <a:tabLst/>
                <a:defRPr/>
              </a:pPr>
              <a:r>
                <a:rPr kumimoji="0" lang="es-CO" sz="600" b="0" i="0" u="none" strike="noStrike" kern="1200" cap="none" spc="0" normalizeH="0" baseline="0" noProof="0">
                  <a:ln>
                    <a:noFill/>
                  </a:ln>
                  <a:solidFill>
                    <a:sysClr val="windowText" lastClr="000000"/>
                  </a:solidFill>
                  <a:effectLst/>
                  <a:uLnTx/>
                  <a:uFillTx/>
                  <a:latin typeface="Calibri"/>
                  <a:ea typeface="+mn-ea"/>
                  <a:cs typeface="+mn-cs"/>
                </a:rPr>
                <a:t>4.3.2. Capacidad de los pararrayos ante descargas directas</a:t>
              </a:r>
            </a:p>
          </p:txBody>
        </p:sp>
      </p:grpSp>
      <p:sp>
        <p:nvSpPr>
          <p:cNvPr id="97" name="96 Rectángulo redondeado"/>
          <p:cNvSpPr/>
          <p:nvPr/>
        </p:nvSpPr>
        <p:spPr>
          <a:xfrm rot="5400000">
            <a:off x="4247964" y="-2583668"/>
            <a:ext cx="1008112" cy="6696744"/>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vert="vert270" rtlCol="0" anchor="ctr"/>
          <a:lstStyle/>
          <a:p>
            <a:pPr algn="ctr"/>
            <a:r>
              <a:rPr lang="es-CO" sz="2000" dirty="0" smtClean="0">
                <a:solidFill>
                  <a:schemeClr val="tx1"/>
                </a:solidFill>
              </a:rPr>
              <a:t>CONTENIDO</a:t>
            </a:r>
            <a:r>
              <a:rPr lang="en-US" sz="2000" dirty="0" smtClean="0">
                <a:solidFill>
                  <a:schemeClr val="tx1"/>
                </a:solidFill>
              </a:rPr>
              <a:t> </a:t>
            </a:r>
          </a:p>
          <a:p>
            <a:pPr algn="ctr"/>
            <a:r>
              <a:rPr lang="en-US" sz="1200" dirty="0" smtClean="0">
                <a:solidFill>
                  <a:schemeClr val="tx1"/>
                </a:solidFill>
              </a:rPr>
              <a:t>IEEE Std. 1410-2010, IEEE Guide for Improving the Lightning Performance of Electric Power Overhead Distribution Lines</a:t>
            </a:r>
          </a:p>
        </p:txBody>
      </p:sp>
    </p:spTree>
    <p:extLst>
      <p:ext uri="{BB962C8B-B14F-4D97-AF65-F5344CB8AC3E}">
        <p14:creationId xmlns:p14="http://schemas.microsoft.com/office/powerpoint/2010/main" val="36353272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1.PARÁMETROS DE LAS DESCARGAS ATMOSFÉRICAS</a:t>
            </a:r>
            <a:endParaRPr lang="es-CO" sz="1400" dirty="0" smtClean="0">
              <a:solidFill>
                <a:schemeClr val="tx1"/>
              </a:solidFill>
            </a:endParaRPr>
          </a:p>
        </p:txBody>
      </p:sp>
      <p:sp>
        <p:nvSpPr>
          <p:cNvPr id="3" name="2 Rectángulo"/>
          <p:cNvSpPr/>
          <p:nvPr/>
        </p:nvSpPr>
        <p:spPr>
          <a:xfrm>
            <a:off x="467544" y="1916832"/>
            <a:ext cx="4572000" cy="3231654"/>
          </a:xfrm>
          <a:prstGeom prst="rect">
            <a:avLst/>
          </a:prstGeom>
        </p:spPr>
        <p:txBody>
          <a:bodyPr>
            <a:spAutoFit/>
          </a:bodyPr>
          <a:lstStyle/>
          <a:p>
            <a:pPr lvl="0" algn="just"/>
            <a:r>
              <a:rPr lang="es-CO" sz="1400" b="1" dirty="0">
                <a:solidFill>
                  <a:schemeClr val="accent1"/>
                </a:solidFill>
                <a:latin typeface="Arial" panose="020B0604020202020204" pitchFamily="34" charset="0"/>
                <a:cs typeface="Arial" panose="020B0604020202020204" pitchFamily="34" charset="0"/>
              </a:rPr>
              <a:t>1.1. Incidencia De Las Descargas Atmosféricas</a:t>
            </a:r>
          </a:p>
          <a:p>
            <a:pPr algn="just"/>
            <a:endParaRPr lang="es-CO" sz="1200" dirty="0" smtClean="0">
              <a:latin typeface="Arial" panose="020B0604020202020204" pitchFamily="34" charset="0"/>
              <a:cs typeface="Arial" panose="020B0604020202020204" pitchFamily="34" charset="0"/>
            </a:endParaRPr>
          </a:p>
          <a:p>
            <a:pPr algn="just"/>
            <a:r>
              <a:rPr lang="es-CO" sz="1200" dirty="0" smtClean="0">
                <a:latin typeface="Arial" panose="020B0604020202020204" pitchFamily="34" charset="0"/>
                <a:cs typeface="Arial" panose="020B0604020202020204" pitchFamily="34" charset="0"/>
              </a:rPr>
              <a:t>Las </a:t>
            </a:r>
            <a:r>
              <a:rPr lang="es-CO" sz="1200" dirty="0">
                <a:latin typeface="Arial" panose="020B0604020202020204" pitchFamily="34" charset="0"/>
                <a:cs typeface="Arial" panose="020B0604020202020204" pitchFamily="34" charset="0"/>
              </a:rPr>
              <a:t>descargas atmosféricas en las líneas de distribución son mucho más críticas que en las líneas de transmisión, debido a que el nivel de aislamiento es menor. Estas son la mayor causa de las salidas de las líneas de distribución y por ende tienen un impacto significativo en el costo y la calidad de la alimentación de </a:t>
            </a:r>
            <a:r>
              <a:rPr lang="es-CO" sz="1200" dirty="0" smtClean="0">
                <a:latin typeface="Arial" panose="020B0604020202020204" pitchFamily="34" charset="0"/>
                <a:cs typeface="Arial" panose="020B0604020202020204" pitchFamily="34" charset="0"/>
              </a:rPr>
              <a:t>energía. </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Los daños causados por descargas atmosféricas en líneas de distribución son debidos a descargas directas sobre los conductores de fase, neutro o cables guarda, o por las descargas indirectas las cuales alteran el campo electromagnético alrededor de la línea, induciendo sobretensiones en la misma, por ende la importancia de estudiarlas. La fiabilidad de una línea de distribución depende de su exposición a los </a:t>
            </a:r>
            <a:r>
              <a:rPr lang="es-CO" sz="1200" dirty="0" smtClean="0">
                <a:latin typeface="Arial" panose="020B0604020202020204" pitchFamily="34" charset="0"/>
                <a:cs typeface="Arial" panose="020B0604020202020204" pitchFamily="34" charset="0"/>
              </a:rPr>
              <a:t>rayos. </a:t>
            </a:r>
            <a:endParaRPr lang="es-CO" sz="1200" dirty="0">
              <a:latin typeface="Arial" panose="020B0604020202020204" pitchFamily="34" charset="0"/>
              <a:cs typeface="Arial" panose="020B0604020202020204" pitchFamily="34" charset="0"/>
            </a:endParaRPr>
          </a:p>
        </p:txBody>
      </p:sp>
      <p:pic>
        <p:nvPicPr>
          <p:cNvPr id="11266" name="Picture 2" descr="http://www.afinidadelectrica.com.ar/html/Image/Articulo%20047%20-%20Pararrayos/Articulo%20047%20-%20Pararrayos%20-%20ciud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2452" y="2104504"/>
            <a:ext cx="3808412" cy="28563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145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lvl="0" algn="ctr"/>
            <a:r>
              <a:rPr lang="es-CO" sz="2000" dirty="0" smtClean="0">
                <a:solidFill>
                  <a:schemeClr val="tx1"/>
                </a:solidFill>
                <a:cs typeface="Arial" panose="020B0604020202020204" pitchFamily="34" charset="0"/>
              </a:rPr>
              <a:t>1.1. INCIDENCIA DE LAS DESCARGAS ATMOSFÉRICAS</a:t>
            </a:r>
            <a:endParaRPr lang="es-CO" sz="2000" dirty="0">
              <a:solidFill>
                <a:schemeClr val="tx1"/>
              </a:solidFill>
              <a:cs typeface="Arial" panose="020B0604020202020204" pitchFamily="34" charset="0"/>
            </a:endParaRPr>
          </a:p>
        </p:txBody>
      </p:sp>
      <p:sp>
        <p:nvSpPr>
          <p:cNvPr id="3" name="2 Rectángulo"/>
          <p:cNvSpPr/>
          <p:nvPr/>
        </p:nvSpPr>
        <p:spPr>
          <a:xfrm>
            <a:off x="521804" y="2075326"/>
            <a:ext cx="4572000" cy="4185761"/>
          </a:xfrm>
          <a:prstGeom prst="rect">
            <a:avLst/>
          </a:prstGeom>
        </p:spPr>
        <p:txBody>
          <a:bodyPr>
            <a:spAutoFit/>
          </a:bodyPr>
          <a:lstStyle/>
          <a:p>
            <a:pPr lvl="0" algn="just"/>
            <a:r>
              <a:rPr lang="es-CO" sz="1400" b="1" dirty="0" smtClean="0">
                <a:solidFill>
                  <a:schemeClr val="accent1"/>
                </a:solidFill>
                <a:latin typeface="Arial" panose="020B0604020202020204" pitchFamily="34" charset="0"/>
                <a:cs typeface="Arial" panose="020B0604020202020204" pitchFamily="34" charset="0"/>
              </a:rPr>
              <a:t>1.1.1. Consideraciones Estadísticas</a:t>
            </a:r>
          </a:p>
          <a:p>
            <a:pPr lvl="0" algn="just"/>
            <a:endParaRPr lang="es-CO" sz="1200" dirty="0" smtClean="0">
              <a:latin typeface="Arial" panose="020B0604020202020204" pitchFamily="34" charset="0"/>
              <a:cs typeface="Arial" panose="020B0604020202020204" pitchFamily="34" charset="0"/>
            </a:endParaRPr>
          </a:p>
          <a:p>
            <a:pPr lvl="0" algn="just"/>
            <a:r>
              <a:rPr lang="es-CO" sz="1200" dirty="0"/>
              <a:t>Para determinar la exposición, se necesita saber la densidad de descargas a tierra (</a:t>
            </a:r>
            <a:r>
              <a:rPr lang="es-CO" sz="1200" dirty="0" err="1"/>
              <a:t>GFD</a:t>
            </a:r>
            <a:r>
              <a:rPr lang="es-CO" sz="1200" dirty="0"/>
              <a:t>), definida como el número de rayos por unidad de área por unidad de tiempo. La medida preferida del </a:t>
            </a:r>
            <a:r>
              <a:rPr lang="es-CO" sz="1200" dirty="0" err="1"/>
              <a:t>GFD</a:t>
            </a:r>
            <a:r>
              <a:rPr lang="es-CO" sz="1200" dirty="0"/>
              <a:t> es Ng, el número de rayos nube-tierra por kilómetro cuadrado por </a:t>
            </a:r>
            <a:r>
              <a:rPr lang="es-CO" sz="1200" dirty="0" smtClean="0"/>
              <a:t>año.</a:t>
            </a:r>
          </a:p>
          <a:p>
            <a:pPr lvl="0" algn="just"/>
            <a:endParaRPr lang="es-CO" sz="1200" dirty="0"/>
          </a:p>
          <a:p>
            <a:pPr lvl="0" algn="just"/>
            <a:r>
              <a:rPr lang="es-CO" sz="1200" dirty="0"/>
              <a:t>El </a:t>
            </a:r>
            <a:r>
              <a:rPr lang="es-CO" sz="1200" dirty="0" err="1"/>
              <a:t>GFD</a:t>
            </a:r>
            <a:r>
              <a:rPr lang="es-CO" sz="1200" dirty="0"/>
              <a:t> puede ser estimado de diversas </a:t>
            </a:r>
            <a:r>
              <a:rPr lang="es-CO" sz="1200" dirty="0" smtClean="0"/>
              <a:t>maneras:</a:t>
            </a:r>
          </a:p>
          <a:p>
            <a:endParaRPr lang="es-CO" sz="1200" dirty="0"/>
          </a:p>
          <a:p>
            <a:pPr marL="628650" lvl="1" indent="-171450">
              <a:buClr>
                <a:schemeClr val="accent1"/>
              </a:buClr>
              <a:buFont typeface="Wingdings" panose="05000000000000000000" pitchFamily="2" charset="2"/>
              <a:buChar char="ü"/>
            </a:pPr>
            <a:r>
              <a:rPr lang="es-CO" sz="1200" dirty="0"/>
              <a:t>Densidad de descargas a tierra a partir de datos del </a:t>
            </a:r>
            <a:r>
              <a:rPr lang="es-CO" sz="1200" dirty="0" smtClean="0"/>
              <a:t>trueno.</a:t>
            </a:r>
          </a:p>
          <a:p>
            <a:pPr marL="628650" lvl="1" indent="-171450">
              <a:buFont typeface="Wingdings" panose="05000000000000000000" pitchFamily="2" charset="2"/>
              <a:buChar char="ü"/>
            </a:pPr>
            <a:endParaRPr lang="es-CO" sz="1200" dirty="0"/>
          </a:p>
          <a:p>
            <a:pPr marL="628650" lvl="1" indent="-171450">
              <a:buClr>
                <a:schemeClr val="accent1"/>
              </a:buClr>
              <a:buFont typeface="Wingdings" panose="05000000000000000000" pitchFamily="2" charset="2"/>
              <a:buChar char="ü"/>
            </a:pPr>
            <a:r>
              <a:rPr lang="es-CO" sz="1200" dirty="0"/>
              <a:t>Densidad de descargas Tierra a partir de la densidad óptica transitoria de rayos </a:t>
            </a:r>
            <a:endParaRPr lang="es-CO" sz="1200" dirty="0" smtClean="0"/>
          </a:p>
          <a:p>
            <a:pPr marL="628650" lvl="1" indent="-171450">
              <a:buFont typeface="Wingdings" panose="05000000000000000000" pitchFamily="2" charset="2"/>
              <a:buChar char="ü"/>
            </a:pPr>
            <a:endParaRPr lang="es-CO" sz="1200" dirty="0"/>
          </a:p>
          <a:p>
            <a:pPr marL="628650" lvl="1" indent="-171450">
              <a:buClr>
                <a:schemeClr val="accent1"/>
              </a:buClr>
              <a:buFont typeface="Wingdings" panose="05000000000000000000" pitchFamily="2" charset="2"/>
              <a:buChar char="ü"/>
            </a:pPr>
            <a:r>
              <a:rPr lang="es-CO" sz="1200" dirty="0"/>
              <a:t>Densidad de descargas a tierra a partir de redes para localización de rayos </a:t>
            </a:r>
          </a:p>
          <a:p>
            <a:endParaRPr lang="es-CO" sz="1200" dirty="0"/>
          </a:p>
          <a:p>
            <a:pPr lvl="0" algn="just"/>
            <a:endParaRPr lang="es-CO" sz="1200" dirty="0" smtClean="0"/>
          </a:p>
          <a:p>
            <a:pPr lvl="0" algn="just"/>
            <a:endParaRPr lang="es-CO" sz="1200" dirty="0">
              <a:latin typeface="Arial" panose="020B0604020202020204" pitchFamily="34" charset="0"/>
              <a:cs typeface="Arial" panose="020B0604020202020204" pitchFamily="34" charset="0"/>
            </a:endParaRPr>
          </a:p>
          <a:p>
            <a:pPr lvl="0" algn="just"/>
            <a:endParaRPr lang="es-CO" sz="1200" dirty="0" smtClean="0">
              <a:latin typeface="Arial" panose="020B0604020202020204" pitchFamily="34" charset="0"/>
              <a:cs typeface="Arial" panose="020B0604020202020204" pitchFamily="34" charset="0"/>
            </a:endParaRPr>
          </a:p>
        </p:txBody>
      </p:sp>
      <p:sp>
        <p:nvSpPr>
          <p:cNvPr id="5" name="AutoShape 2" descr="http://www.inppares.org/sites/default/files/estadisticas.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2052" name="Picture 4" descr="2财务统计数据"/>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6259" y="2462202"/>
            <a:ext cx="3655393" cy="24399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8726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lvl="0" algn="ctr"/>
            <a:r>
              <a:rPr lang="es-CO" sz="2000" dirty="0" smtClean="0">
                <a:solidFill>
                  <a:schemeClr val="tx1"/>
                </a:solidFill>
                <a:cs typeface="Arial" panose="020B0604020202020204" pitchFamily="34" charset="0"/>
              </a:rPr>
              <a:t>1.1. INCIDENCIA DE LAS DESCARGAS ATMOSFÉRICAS</a:t>
            </a:r>
            <a:endParaRPr lang="es-CO" sz="2000" dirty="0">
              <a:solidFill>
                <a:schemeClr val="tx1"/>
              </a:solidFill>
              <a:cs typeface="Arial" panose="020B0604020202020204" pitchFamily="34" charset="0"/>
            </a:endParaRPr>
          </a:p>
        </p:txBody>
      </p:sp>
      <p:sp>
        <p:nvSpPr>
          <p:cNvPr id="3" name="2 Rectángulo"/>
          <p:cNvSpPr/>
          <p:nvPr/>
        </p:nvSpPr>
        <p:spPr>
          <a:xfrm>
            <a:off x="809302" y="1916832"/>
            <a:ext cx="7579121" cy="5663089"/>
          </a:xfrm>
          <a:prstGeom prst="rect">
            <a:avLst/>
          </a:prstGeom>
        </p:spPr>
        <p:txBody>
          <a:bodyPr wrap="square">
            <a:spAutoFit/>
          </a:bodyPr>
          <a:lstStyle/>
          <a:p>
            <a:pPr lvl="0" algn="just"/>
            <a:r>
              <a:rPr lang="es-CO" sz="1400" b="1" dirty="0" smtClean="0">
                <a:solidFill>
                  <a:schemeClr val="accent1"/>
                </a:solidFill>
                <a:latin typeface="Arial" panose="020B0604020202020204" pitchFamily="34" charset="0"/>
                <a:cs typeface="Arial" panose="020B0604020202020204" pitchFamily="34" charset="0"/>
              </a:rPr>
              <a:t>1.1.2. </a:t>
            </a:r>
            <a:r>
              <a:rPr lang="es-CO" sz="1400" b="1" dirty="0">
                <a:solidFill>
                  <a:schemeClr val="accent1"/>
                </a:solidFill>
                <a:latin typeface="Arial" panose="020B0604020202020204" pitchFamily="34" charset="0"/>
                <a:cs typeface="Arial" panose="020B0604020202020204" pitchFamily="34" charset="0"/>
              </a:rPr>
              <a:t>Densidad de descargas a tierra a partir de datos del </a:t>
            </a:r>
            <a:r>
              <a:rPr lang="es-CO" sz="1400" b="1" dirty="0" smtClean="0">
                <a:solidFill>
                  <a:schemeClr val="accent1"/>
                </a:solidFill>
                <a:latin typeface="Arial" panose="020B0604020202020204" pitchFamily="34" charset="0"/>
                <a:cs typeface="Arial" panose="020B0604020202020204" pitchFamily="34" charset="0"/>
              </a:rPr>
              <a:t>trueno.</a:t>
            </a:r>
          </a:p>
          <a:p>
            <a:pPr lvl="0" algn="just"/>
            <a:endParaRPr lang="es-CO" sz="1200" dirty="0" smtClean="0">
              <a:latin typeface="Arial" panose="020B0604020202020204" pitchFamily="34" charset="0"/>
              <a:cs typeface="Arial" panose="020B0604020202020204" pitchFamily="34" charset="0"/>
            </a:endParaRPr>
          </a:p>
          <a:p>
            <a:endParaRPr lang="es-CO" sz="1200" dirty="0"/>
          </a:p>
          <a:p>
            <a:r>
              <a:rPr lang="es-CO" sz="1200" dirty="0"/>
              <a:t>La densidad de rayos a tierra Ng, para las </a:t>
            </a:r>
            <a:r>
              <a:rPr lang="es-CO" sz="1200" dirty="0" smtClean="0"/>
              <a:t>zonas templadas </a:t>
            </a:r>
            <a:r>
              <a:rPr lang="es-CO" sz="1200" dirty="0"/>
              <a:t>puede estimarse a partir de </a:t>
            </a:r>
            <a:r>
              <a:rPr lang="es-CO" sz="1200" dirty="0" err="1"/>
              <a:t>Td</a:t>
            </a:r>
            <a:r>
              <a:rPr lang="es-CO" sz="1200" dirty="0"/>
              <a:t> (nivel ceráunico), utilizando la formula de Anderson, ecuación 1. </a:t>
            </a:r>
            <a:endParaRPr lang="es-CO" sz="1200" dirty="0" smtClean="0"/>
          </a:p>
          <a:p>
            <a:endParaRPr lang="es-CO" sz="1200" dirty="0"/>
          </a:p>
          <a:p>
            <a:endParaRPr lang="es-CO" sz="1200" dirty="0"/>
          </a:p>
          <a:p>
            <a:endParaRPr lang="es-CO" sz="1200" dirty="0" smtClean="0"/>
          </a:p>
          <a:p>
            <a:endParaRPr lang="es-CO" sz="1200" dirty="0" smtClean="0"/>
          </a:p>
          <a:p>
            <a:r>
              <a:rPr lang="es-CO" sz="1200" dirty="0" smtClean="0"/>
              <a:t>Donde,</a:t>
            </a:r>
          </a:p>
          <a:p>
            <a:endParaRPr lang="es-CO" sz="1200" dirty="0"/>
          </a:p>
          <a:p>
            <a:r>
              <a:rPr lang="es-CO" sz="1200" dirty="0" smtClean="0"/>
              <a:t>N</a:t>
            </a:r>
            <a:r>
              <a:rPr lang="es-CO" sz="1050" dirty="0" smtClean="0"/>
              <a:t>g</a:t>
            </a:r>
            <a:r>
              <a:rPr lang="es-CO" sz="1200" dirty="0" smtClean="0"/>
              <a:t>= </a:t>
            </a:r>
            <a:r>
              <a:rPr lang="es-CO" sz="1200" dirty="0"/>
              <a:t>Es la densidad de descargas a tierra por km2 por año </a:t>
            </a:r>
            <a:endParaRPr lang="es-CO" sz="1200" dirty="0" smtClean="0"/>
          </a:p>
          <a:p>
            <a:r>
              <a:rPr lang="es-CO" sz="1200" dirty="0" err="1" smtClean="0"/>
              <a:t>T</a:t>
            </a:r>
            <a:r>
              <a:rPr lang="es-CO" sz="1050" dirty="0" err="1" smtClean="0"/>
              <a:t>d</a:t>
            </a:r>
            <a:r>
              <a:rPr lang="es-CO" sz="1200" dirty="0" smtClean="0"/>
              <a:t>= Número </a:t>
            </a:r>
            <a:r>
              <a:rPr lang="es-CO" sz="1200" dirty="0"/>
              <a:t>de días de tormentas por año (nivel ceráunico</a:t>
            </a:r>
            <a:r>
              <a:rPr lang="es-CO" sz="1200" dirty="0" smtClean="0"/>
              <a:t>)</a:t>
            </a:r>
          </a:p>
          <a:p>
            <a:endParaRPr lang="es-CO" sz="1200" dirty="0" smtClean="0"/>
          </a:p>
          <a:p>
            <a:pPr marL="171450" indent="-171450">
              <a:buFont typeface="Wingdings" panose="05000000000000000000" pitchFamily="2" charset="2"/>
              <a:buChar char="v"/>
            </a:pPr>
            <a:r>
              <a:rPr lang="es-CO" sz="1200" dirty="0" smtClean="0"/>
              <a:t>Otra manera es </a:t>
            </a:r>
            <a:r>
              <a:rPr lang="es-CO" sz="1200" dirty="0"/>
              <a:t>a través de los registros de horas </a:t>
            </a:r>
            <a:r>
              <a:rPr lang="es-CO" sz="1200" dirty="0" smtClean="0"/>
              <a:t>de tormentas</a:t>
            </a:r>
            <a:r>
              <a:rPr lang="es-CO" sz="1200" dirty="0"/>
              <a:t>, ecuación 2. </a:t>
            </a:r>
            <a:endParaRPr lang="es-CO" sz="1200" dirty="0" smtClean="0"/>
          </a:p>
          <a:p>
            <a:endParaRPr lang="es-CO" sz="1200" dirty="0"/>
          </a:p>
          <a:p>
            <a:endParaRPr lang="es-CO" sz="1200" dirty="0" smtClean="0"/>
          </a:p>
          <a:p>
            <a:endParaRPr lang="es-CO" sz="1200" dirty="0" smtClean="0"/>
          </a:p>
          <a:p>
            <a:endParaRPr lang="es-CO" sz="1200" dirty="0"/>
          </a:p>
          <a:p>
            <a:r>
              <a:rPr lang="es-CO" sz="1200" dirty="0" smtClean="0"/>
              <a:t>Donde, </a:t>
            </a:r>
          </a:p>
          <a:p>
            <a:endParaRPr lang="es-CO" sz="1200" dirty="0" smtClean="0"/>
          </a:p>
          <a:p>
            <a:r>
              <a:rPr lang="es-CO" sz="1200" dirty="0" smtClean="0"/>
              <a:t>Th=Número </a:t>
            </a:r>
            <a:r>
              <a:rPr lang="es-CO" sz="1200" dirty="0"/>
              <a:t>de horas de tormentas por año. 	</a:t>
            </a:r>
          </a:p>
          <a:p>
            <a:endParaRPr lang="es-CO" sz="1200" dirty="0"/>
          </a:p>
          <a:p>
            <a:endParaRPr lang="es-CO" sz="1200" dirty="0" smtClean="0"/>
          </a:p>
          <a:p>
            <a:endParaRPr lang="es-CO" sz="1200" dirty="0"/>
          </a:p>
          <a:p>
            <a:endParaRPr lang="es-CO" sz="1200" dirty="0"/>
          </a:p>
          <a:p>
            <a:endParaRPr lang="es-CO" sz="1200" dirty="0"/>
          </a:p>
          <a:p>
            <a:pPr lvl="0" algn="just"/>
            <a:endParaRPr lang="es-CO" sz="1200" dirty="0" smtClean="0"/>
          </a:p>
          <a:p>
            <a:pPr lvl="0" algn="just"/>
            <a:endParaRPr lang="es-CO" sz="1200" dirty="0">
              <a:latin typeface="Arial" panose="020B0604020202020204" pitchFamily="34" charset="0"/>
              <a:cs typeface="Arial" panose="020B0604020202020204" pitchFamily="34" charset="0"/>
            </a:endParaRPr>
          </a:p>
          <a:p>
            <a:pPr lvl="0" algn="just"/>
            <a:endParaRPr lang="es-CO" sz="1200" dirty="0" smtClean="0">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035700"/>
            <a:ext cx="4176464" cy="4112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4914392"/>
            <a:ext cx="4176464" cy="359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12643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lvl="0" algn="ctr"/>
            <a:r>
              <a:rPr lang="es-CO" sz="2000" dirty="0" smtClean="0">
                <a:solidFill>
                  <a:schemeClr val="tx1"/>
                </a:solidFill>
                <a:cs typeface="Arial" panose="020B0604020202020204" pitchFamily="34" charset="0"/>
              </a:rPr>
              <a:t>1.1. INCIDENCIA DE LAS DESCARGAS ATMOSFÉRICAS</a:t>
            </a:r>
            <a:endParaRPr lang="es-CO" sz="2000" dirty="0">
              <a:solidFill>
                <a:schemeClr val="tx1"/>
              </a:solidFill>
              <a:cs typeface="Arial" panose="020B0604020202020204" pitchFamily="34" charset="0"/>
            </a:endParaRPr>
          </a:p>
        </p:txBody>
      </p:sp>
      <p:sp>
        <p:nvSpPr>
          <p:cNvPr id="3" name="2 Rectángulo"/>
          <p:cNvSpPr/>
          <p:nvPr/>
        </p:nvSpPr>
        <p:spPr>
          <a:xfrm>
            <a:off x="827584" y="2066363"/>
            <a:ext cx="7776864" cy="4093428"/>
          </a:xfrm>
          <a:prstGeom prst="rect">
            <a:avLst/>
          </a:prstGeom>
        </p:spPr>
        <p:txBody>
          <a:bodyPr wrap="square">
            <a:spAutoFit/>
          </a:bodyPr>
          <a:lstStyle/>
          <a:p>
            <a:pPr algn="just"/>
            <a:r>
              <a:rPr lang="es-CO" sz="1400" b="1" dirty="0" smtClean="0">
                <a:solidFill>
                  <a:schemeClr val="accent1"/>
                </a:solidFill>
                <a:latin typeface="Arial" panose="020B0604020202020204" pitchFamily="34" charset="0"/>
                <a:cs typeface="Arial" panose="020B0604020202020204" pitchFamily="34" charset="0"/>
              </a:rPr>
              <a:t>1.1.3. Densidad de </a:t>
            </a:r>
            <a:r>
              <a:rPr lang="es-CO" sz="1400" b="1" dirty="0">
                <a:solidFill>
                  <a:schemeClr val="accent1"/>
                </a:solidFill>
                <a:latin typeface="Arial" panose="020B0604020202020204" pitchFamily="34" charset="0"/>
                <a:cs typeface="Arial" panose="020B0604020202020204" pitchFamily="34" charset="0"/>
              </a:rPr>
              <a:t>descargas Tierra a partir de la densidad óptica transitoria de </a:t>
            </a:r>
            <a:r>
              <a:rPr lang="es-CO" sz="1400" b="1" dirty="0" smtClean="0">
                <a:solidFill>
                  <a:schemeClr val="accent1"/>
                </a:solidFill>
                <a:latin typeface="Arial" panose="020B0604020202020204" pitchFamily="34" charset="0"/>
                <a:cs typeface="Arial" panose="020B0604020202020204" pitchFamily="34" charset="0"/>
              </a:rPr>
              <a:t>rayos</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r>
              <a:rPr lang="es-CO" sz="1200" dirty="0"/>
              <a:t>En la mayoría de las áreas del mundo, una indicación de la actividad de los rayos puede ser obtenida a partir de observaciones de rayos ópticos transitorios. Sensores basados en satélites responden a todos los tipos de rayo con una cobertura relativamente uniforme en todas las áreas. Con suficientes promedio, los datos de densidad óptica transitorios en la Figura 1 proporcionan mejores estimaciones de la densidad de descargas suelo que las observaciones del trueno, que tienen una amplia gama de las relaciones entre la densidad de rayos tierra y tormentas horas o días, ecuación 3.  </a:t>
            </a: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endParaRPr lang="es-CO" sz="1200" dirty="0"/>
          </a:p>
          <a:p>
            <a:endParaRPr lang="es-CO" sz="1200" dirty="0"/>
          </a:p>
          <a:p>
            <a:endParaRPr lang="es-CO" sz="1200" dirty="0"/>
          </a:p>
          <a:p>
            <a:r>
              <a:rPr lang="es-CO" sz="1200" dirty="0" smtClean="0"/>
              <a:t>Donde,</a:t>
            </a:r>
          </a:p>
          <a:p>
            <a:r>
              <a:rPr lang="es-CO" sz="1200" dirty="0"/>
              <a:t>	</a:t>
            </a:r>
          </a:p>
          <a:p>
            <a:r>
              <a:rPr lang="es-CO" sz="1200" dirty="0" smtClean="0"/>
              <a:t>Ng= Es </a:t>
            </a:r>
            <a:r>
              <a:rPr lang="es-CO" sz="1200" dirty="0"/>
              <a:t>la densidad total (nube + tierra) de destellos ópticos por km2 anuales obtenidos de la Figura 1. 	</a:t>
            </a:r>
          </a:p>
          <a:p>
            <a:pPr lvl="0" algn="just"/>
            <a:endParaRPr lang="es-CO" sz="1200" dirty="0" smtClean="0"/>
          </a:p>
          <a:p>
            <a:pPr lvl="0" algn="just"/>
            <a:endParaRPr lang="es-CO" sz="1200" dirty="0">
              <a:latin typeface="Arial" panose="020B0604020202020204" pitchFamily="34" charset="0"/>
              <a:cs typeface="Arial" panose="020B0604020202020204" pitchFamily="34" charset="0"/>
            </a:endParaRPr>
          </a:p>
          <a:p>
            <a:pPr lvl="0" algn="just"/>
            <a:endParaRPr lang="es-CO" sz="1200" dirty="0" smtClean="0">
              <a:latin typeface="Arial" panose="020B0604020202020204" pitchFamily="34" charset="0"/>
              <a:cs typeface="Arial" panose="020B0604020202020204"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3860747"/>
            <a:ext cx="4536505" cy="49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45330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lvl="0" algn="ctr"/>
            <a:r>
              <a:rPr lang="es-CO" sz="2000" dirty="0" smtClean="0">
                <a:solidFill>
                  <a:schemeClr val="tx1"/>
                </a:solidFill>
                <a:cs typeface="Arial" panose="020B0604020202020204" pitchFamily="34" charset="0"/>
              </a:rPr>
              <a:t>1.1. INCIDENCIA DE LAS DESCARGAS ATMOSFÉRICAS</a:t>
            </a:r>
            <a:endParaRPr lang="es-CO" sz="2000" dirty="0">
              <a:solidFill>
                <a:schemeClr val="tx1"/>
              </a:solidFill>
              <a:cs typeface="Arial" panose="020B0604020202020204" pitchFamily="34" charset="0"/>
            </a:endParaRPr>
          </a:p>
        </p:txBody>
      </p:sp>
      <p:sp>
        <p:nvSpPr>
          <p:cNvPr id="3" name="2 Rectángulo"/>
          <p:cNvSpPr/>
          <p:nvPr/>
        </p:nvSpPr>
        <p:spPr>
          <a:xfrm>
            <a:off x="827584" y="2066363"/>
            <a:ext cx="7776864" cy="4339650"/>
          </a:xfrm>
          <a:prstGeom prst="rect">
            <a:avLst/>
          </a:prstGeom>
        </p:spPr>
        <p:txBody>
          <a:bodyPr wrap="square">
            <a:spAutoFit/>
          </a:bodyPr>
          <a:lstStyle/>
          <a:p>
            <a:pPr algn="just"/>
            <a:r>
              <a:rPr lang="es-CO" sz="1400" b="1" dirty="0" smtClean="0">
                <a:solidFill>
                  <a:schemeClr val="accent1"/>
                </a:solidFill>
                <a:latin typeface="Arial" panose="020B0604020202020204" pitchFamily="34" charset="0"/>
                <a:cs typeface="Arial" panose="020B0604020202020204" pitchFamily="34" charset="0"/>
              </a:rPr>
              <a:t>1.1.3. Densidad de </a:t>
            </a:r>
            <a:r>
              <a:rPr lang="es-CO" sz="1400" b="1" dirty="0">
                <a:solidFill>
                  <a:schemeClr val="accent1"/>
                </a:solidFill>
                <a:latin typeface="Arial" panose="020B0604020202020204" pitchFamily="34" charset="0"/>
                <a:cs typeface="Arial" panose="020B0604020202020204" pitchFamily="34" charset="0"/>
              </a:rPr>
              <a:t>descargas Tierra a partir de la densidad óptica transitoria de </a:t>
            </a:r>
            <a:r>
              <a:rPr lang="es-CO" sz="1400" b="1" dirty="0" smtClean="0">
                <a:solidFill>
                  <a:schemeClr val="accent1"/>
                </a:solidFill>
                <a:latin typeface="Arial" panose="020B0604020202020204" pitchFamily="34" charset="0"/>
                <a:cs typeface="Arial" panose="020B0604020202020204" pitchFamily="34" charset="0"/>
              </a:rPr>
              <a:t>rayos</a:t>
            </a: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200" dirty="0" smtClean="0"/>
          </a:p>
          <a:p>
            <a:pPr algn="ctr"/>
            <a:r>
              <a:rPr lang="es-CO" sz="1200" dirty="0" smtClean="0"/>
              <a:t>Figura </a:t>
            </a:r>
            <a:r>
              <a:rPr lang="es-CO" sz="1200" dirty="0"/>
              <a:t>1. Densidad total de destellos ópticos por km2 anuales. 	</a:t>
            </a:r>
          </a:p>
          <a:p>
            <a:pPr lvl="0" algn="just"/>
            <a:endParaRPr lang="es-CO" sz="1200" dirty="0" smtClean="0"/>
          </a:p>
          <a:p>
            <a:pPr lvl="0" algn="just"/>
            <a:endParaRPr lang="es-CO" sz="1200" dirty="0">
              <a:latin typeface="Arial" panose="020B0604020202020204" pitchFamily="34" charset="0"/>
              <a:cs typeface="Arial" panose="020B0604020202020204" pitchFamily="34" charset="0"/>
            </a:endParaRPr>
          </a:p>
          <a:p>
            <a:pPr lvl="0" algn="just"/>
            <a:endParaRPr lang="es-CO" sz="1200" dirty="0" smtClean="0">
              <a:latin typeface="Arial" panose="020B0604020202020204" pitchFamily="34" charset="0"/>
              <a:cs typeface="Arial" panose="020B0604020202020204"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762" y="2523091"/>
            <a:ext cx="7232476" cy="2810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12729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lvl="0" algn="ctr"/>
            <a:r>
              <a:rPr lang="es-CO" sz="2000" dirty="0" smtClean="0">
                <a:solidFill>
                  <a:schemeClr val="tx1"/>
                </a:solidFill>
                <a:cs typeface="Arial" panose="020B0604020202020204" pitchFamily="34" charset="0"/>
              </a:rPr>
              <a:t>1.1. INCIDENCIA DE LAS DESCARGAS ATMOSFÉRICAS</a:t>
            </a:r>
            <a:endParaRPr lang="es-CO" sz="2000" dirty="0">
              <a:solidFill>
                <a:schemeClr val="tx1"/>
              </a:solidFill>
              <a:cs typeface="Arial" panose="020B0604020202020204" pitchFamily="34" charset="0"/>
            </a:endParaRPr>
          </a:p>
        </p:txBody>
      </p:sp>
      <p:sp>
        <p:nvSpPr>
          <p:cNvPr id="3" name="2 Rectángulo"/>
          <p:cNvSpPr/>
          <p:nvPr/>
        </p:nvSpPr>
        <p:spPr>
          <a:xfrm>
            <a:off x="827584" y="2066363"/>
            <a:ext cx="7776864" cy="6278642"/>
          </a:xfrm>
          <a:prstGeom prst="rect">
            <a:avLst/>
          </a:prstGeom>
        </p:spPr>
        <p:txBody>
          <a:bodyPr wrap="square">
            <a:spAutoFit/>
          </a:bodyPr>
          <a:lstStyle/>
          <a:p>
            <a:r>
              <a:rPr lang="es-CO" sz="1400" b="1" dirty="0" smtClean="0">
                <a:solidFill>
                  <a:schemeClr val="accent1"/>
                </a:solidFill>
                <a:latin typeface="Arial" panose="020B0604020202020204" pitchFamily="34" charset="0"/>
                <a:cs typeface="Arial" panose="020B0604020202020204" pitchFamily="34" charset="0"/>
              </a:rPr>
              <a:t>1.1.4. Densidad de </a:t>
            </a:r>
            <a:r>
              <a:rPr lang="es-CO" sz="1400" b="1" dirty="0">
                <a:solidFill>
                  <a:schemeClr val="accent1"/>
                </a:solidFill>
                <a:latin typeface="Arial" panose="020B0604020202020204" pitchFamily="34" charset="0"/>
                <a:cs typeface="Arial" panose="020B0604020202020204" pitchFamily="34" charset="0"/>
              </a:rPr>
              <a:t>descargas a tierra a partir de redes para localización de rayos </a:t>
            </a: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r>
              <a:rPr lang="es-CO" sz="1200" dirty="0" smtClean="0"/>
              <a:t>Una </a:t>
            </a:r>
            <a:r>
              <a:rPr lang="es-CO" sz="1200" dirty="0"/>
              <a:t>descripción más detallada de la actividad eléctrica puede ser obtenida a partir de los mapas de densidad de descargas a tierra, estos, son creados a partir de la información obtenida a través de las actuales redes de detección de descargas atmosféricas o redes contadoras de rayos que han venido operando en el pasado. Un ejemplo de los mapas </a:t>
            </a:r>
            <a:r>
              <a:rPr lang="es-CO" sz="1200" dirty="0" err="1"/>
              <a:t>GFD</a:t>
            </a:r>
            <a:r>
              <a:rPr lang="es-CO" sz="1200" dirty="0"/>
              <a:t> de Estados Unidos creados de una red de localización de rayos se indica en la Figura 2. </a:t>
            </a:r>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ctr"/>
            <a:r>
              <a:rPr lang="es-CO" sz="1200" dirty="0"/>
              <a:t>Figura 2 Mapa </a:t>
            </a:r>
            <a:r>
              <a:rPr lang="es-CO" sz="1200" dirty="0" err="1"/>
              <a:t>GFD</a:t>
            </a:r>
            <a:r>
              <a:rPr lang="es-CO" sz="1200" dirty="0"/>
              <a:t> de EEUU </a:t>
            </a: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endParaRPr lang="es-CO" sz="1200" dirty="0"/>
          </a:p>
          <a:p>
            <a:endParaRPr lang="es-CO" sz="1200" dirty="0"/>
          </a:p>
          <a:p>
            <a:endParaRPr lang="es-CO" sz="1200" dirty="0"/>
          </a:p>
          <a:p>
            <a:r>
              <a:rPr lang="es-CO" sz="1200" dirty="0"/>
              <a:t>	</a:t>
            </a:r>
          </a:p>
          <a:p>
            <a:pPr lvl="0" algn="just"/>
            <a:endParaRPr lang="es-CO" sz="1200" dirty="0" smtClean="0"/>
          </a:p>
          <a:p>
            <a:pPr lvl="0" algn="just"/>
            <a:endParaRPr lang="es-CO" sz="1200" dirty="0">
              <a:latin typeface="Arial" panose="020B0604020202020204" pitchFamily="34" charset="0"/>
              <a:cs typeface="Arial" panose="020B0604020202020204" pitchFamily="34" charset="0"/>
            </a:endParaRPr>
          </a:p>
          <a:p>
            <a:pPr lvl="0" algn="just"/>
            <a:endParaRPr lang="es-CO" sz="1200" dirty="0" smtClean="0">
              <a:latin typeface="Arial" panose="020B0604020202020204" pitchFamily="34" charset="0"/>
              <a:cs typeface="Arial" panose="020B0604020202020204"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3521" y="3777841"/>
            <a:ext cx="3400425" cy="1952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30040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1.PARÁMETROS DE LAS DESCARGAS ATMOSFÉRICAS</a:t>
            </a:r>
            <a:endParaRPr lang="es-CO" sz="1400" dirty="0" smtClean="0">
              <a:solidFill>
                <a:schemeClr val="tx1"/>
              </a:solidFill>
            </a:endParaRPr>
          </a:p>
        </p:txBody>
      </p:sp>
      <p:sp>
        <p:nvSpPr>
          <p:cNvPr id="3" name="2 Rectángulo"/>
          <p:cNvSpPr/>
          <p:nvPr/>
        </p:nvSpPr>
        <p:spPr>
          <a:xfrm>
            <a:off x="827584" y="2066363"/>
            <a:ext cx="4572000" cy="1354217"/>
          </a:xfrm>
          <a:prstGeom prst="rect">
            <a:avLst/>
          </a:prstGeom>
        </p:spPr>
        <p:txBody>
          <a:bodyPr>
            <a:spAutoFit/>
          </a:bodyPr>
          <a:lstStyle/>
          <a:p>
            <a:pPr lvl="0" algn="just"/>
            <a:r>
              <a:rPr lang="es-CO" sz="1400" b="1" dirty="0" smtClean="0">
                <a:solidFill>
                  <a:schemeClr val="accent1"/>
                </a:solidFill>
                <a:latin typeface="Arial" panose="020B0604020202020204" pitchFamily="34" charset="0"/>
                <a:cs typeface="Arial" panose="020B0604020202020204" pitchFamily="34" charset="0"/>
              </a:rPr>
              <a:t>1.2. Características eléctricas del Rayo</a:t>
            </a: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10242" name="Picture 2" descr="http://www.afinidadelectrica.com.ar/html/Image/articulo170-rayos/art170-rayo-pos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7387" y="2564904"/>
            <a:ext cx="5229225" cy="34861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7784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1.2. CARACTERÍSTICAS  ELÉCTRICAS DEL RAYO</a:t>
            </a:r>
            <a:endParaRPr lang="es-CO" sz="1400" dirty="0" smtClean="0">
              <a:solidFill>
                <a:schemeClr val="tx1"/>
              </a:solidFill>
            </a:endParaRPr>
          </a:p>
        </p:txBody>
      </p:sp>
      <p:sp>
        <p:nvSpPr>
          <p:cNvPr id="3" name="2 Rectángulo"/>
          <p:cNvSpPr/>
          <p:nvPr/>
        </p:nvSpPr>
        <p:spPr>
          <a:xfrm>
            <a:off x="719572" y="1916832"/>
            <a:ext cx="7704856" cy="5909310"/>
          </a:xfrm>
          <a:prstGeom prst="rect">
            <a:avLst/>
          </a:prstGeom>
        </p:spPr>
        <p:txBody>
          <a:bodyPr wrap="square">
            <a:spAutoFit/>
          </a:bodyPr>
          <a:lstStyle/>
          <a:p>
            <a:r>
              <a:rPr lang="es-CO" sz="1400" b="1" dirty="0" smtClean="0">
                <a:solidFill>
                  <a:schemeClr val="accent1"/>
                </a:solidFill>
                <a:latin typeface="Arial" panose="020B0604020202020204" pitchFamily="34" charset="0"/>
                <a:cs typeface="Arial" panose="020B0604020202020204" pitchFamily="34" charset="0"/>
              </a:rPr>
              <a:t>1.2.1. </a:t>
            </a:r>
            <a:r>
              <a:rPr lang="es-CO" sz="1400" b="1" dirty="0">
                <a:solidFill>
                  <a:schemeClr val="accent1"/>
                </a:solidFill>
                <a:latin typeface="Arial" panose="020B0604020202020204" pitchFamily="34" charset="0"/>
                <a:cs typeface="Arial" panose="020B0604020202020204" pitchFamily="34" charset="0"/>
              </a:rPr>
              <a:t>Parámetros de la forma de </a:t>
            </a:r>
            <a:r>
              <a:rPr lang="es-CO" sz="1400" b="1" dirty="0" smtClean="0">
                <a:solidFill>
                  <a:schemeClr val="accent1"/>
                </a:solidFill>
                <a:latin typeface="Arial" panose="020B0604020202020204" pitchFamily="34" charset="0"/>
                <a:cs typeface="Arial" panose="020B0604020202020204" pitchFamily="34" charset="0"/>
              </a:rPr>
              <a:t>onda</a:t>
            </a:r>
          </a:p>
          <a:p>
            <a:endParaRPr lang="es-CO" sz="1400" b="1" dirty="0">
              <a:solidFill>
                <a:schemeClr val="accent1"/>
              </a:solidFill>
              <a:latin typeface="Arial" panose="020B0604020202020204" pitchFamily="34" charset="0"/>
              <a:cs typeface="Arial" panose="020B0604020202020204" pitchFamily="34" charset="0"/>
            </a:endParaRPr>
          </a:p>
          <a:p>
            <a:pPr algn="just"/>
            <a:r>
              <a:rPr lang="es-CO" sz="1200" dirty="0" smtClean="0"/>
              <a:t>los </a:t>
            </a:r>
            <a:r>
              <a:rPr lang="es-CO" sz="1200" dirty="0"/>
              <a:t>impactos directos a los conductores no protegidos causan sobretensiones que tienen la misma forma de onda como la corriente de rayo. la forma de onda de un rayo cóncava típica actual se describe </a:t>
            </a:r>
            <a:r>
              <a:rPr lang="es-CO" sz="1200" dirty="0" smtClean="0"/>
              <a:t>en </a:t>
            </a:r>
            <a:r>
              <a:rPr lang="es-CO" sz="1200" dirty="0"/>
              <a:t>la Figura 3 y la Tabla </a:t>
            </a:r>
            <a:r>
              <a:rPr lang="es-CO" sz="1200" dirty="0" smtClean="0"/>
              <a:t>1 </a:t>
            </a:r>
            <a:r>
              <a:rPr lang="es-CO" sz="1200" dirty="0"/>
              <a:t>describe sus parámetros. </a:t>
            </a:r>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Figura </a:t>
            </a:r>
            <a:r>
              <a:rPr lang="es-CO" sz="1200" dirty="0"/>
              <a:t>3 Descripción de los parámetros de la forma de onda de la corriente de rayo. </a:t>
            </a:r>
          </a:p>
          <a:p>
            <a:pPr algn="ctr"/>
            <a:r>
              <a:rPr lang="es-CO" sz="1200" dirty="0"/>
              <a:t>Fuente </a:t>
            </a:r>
          </a:p>
          <a:p>
            <a:r>
              <a:rPr lang="es-CO" sz="1400" b="1" dirty="0" smtClean="0">
                <a:solidFill>
                  <a:schemeClr val="accent1"/>
                </a:solidFill>
                <a:latin typeface="Arial" panose="020B0604020202020204" pitchFamily="34" charset="0"/>
                <a:cs typeface="Arial" panose="020B0604020202020204" pitchFamily="34" charset="0"/>
              </a:rPr>
              <a:t> </a:t>
            </a: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856" y="2996952"/>
            <a:ext cx="4464287" cy="24260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9642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1.2. CARACTERÍSTICAS  ELÉCTRICAS DEL RAYO</a:t>
            </a:r>
            <a:endParaRPr lang="es-CO" sz="1400" dirty="0" smtClean="0">
              <a:solidFill>
                <a:schemeClr val="tx1"/>
              </a:solidFill>
            </a:endParaRPr>
          </a:p>
        </p:txBody>
      </p:sp>
      <p:sp>
        <p:nvSpPr>
          <p:cNvPr id="3" name="2 Rectángulo"/>
          <p:cNvSpPr/>
          <p:nvPr/>
        </p:nvSpPr>
        <p:spPr>
          <a:xfrm>
            <a:off x="719572" y="1916832"/>
            <a:ext cx="7704856" cy="5786199"/>
          </a:xfrm>
          <a:prstGeom prst="rect">
            <a:avLst/>
          </a:prstGeom>
        </p:spPr>
        <p:txBody>
          <a:bodyPr wrap="square">
            <a:spAutoFit/>
          </a:bodyPr>
          <a:lstStyle/>
          <a:p>
            <a:r>
              <a:rPr lang="es-CO" sz="1400" b="1" dirty="0" smtClean="0">
                <a:solidFill>
                  <a:schemeClr val="accent1"/>
                </a:solidFill>
                <a:latin typeface="Arial" panose="020B0604020202020204" pitchFamily="34" charset="0"/>
                <a:cs typeface="Arial" panose="020B0604020202020204" pitchFamily="34" charset="0"/>
              </a:rPr>
              <a:t>1.2.1. </a:t>
            </a:r>
            <a:r>
              <a:rPr lang="es-CO" sz="1400" b="1" dirty="0">
                <a:solidFill>
                  <a:schemeClr val="accent1"/>
                </a:solidFill>
                <a:latin typeface="Arial" panose="020B0604020202020204" pitchFamily="34" charset="0"/>
                <a:cs typeface="Arial" panose="020B0604020202020204" pitchFamily="34" charset="0"/>
              </a:rPr>
              <a:t>Parámetros de la forma de </a:t>
            </a:r>
            <a:r>
              <a:rPr lang="es-CO" sz="1400" b="1" dirty="0" smtClean="0">
                <a:solidFill>
                  <a:schemeClr val="accent1"/>
                </a:solidFill>
                <a:latin typeface="Arial" panose="020B0604020202020204" pitchFamily="34" charset="0"/>
                <a:cs typeface="Arial" panose="020B0604020202020204" pitchFamily="34" charset="0"/>
              </a:rPr>
              <a:t>onda</a:t>
            </a:r>
          </a:p>
          <a:p>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a:t>Tabla </a:t>
            </a:r>
            <a:r>
              <a:rPr lang="es-CO" sz="1200" dirty="0" smtClean="0"/>
              <a:t>1 </a:t>
            </a:r>
            <a:r>
              <a:rPr lang="es-CO" sz="1200" dirty="0"/>
              <a:t>Parámetros de la forma de onda del rayo. </a:t>
            </a:r>
            <a:r>
              <a:rPr lang="es-CO" sz="1400" b="1" dirty="0" smtClean="0">
                <a:solidFill>
                  <a:schemeClr val="accent1"/>
                </a:solidFill>
                <a:latin typeface="Arial" panose="020B0604020202020204" pitchFamily="34" charset="0"/>
                <a:cs typeface="Arial" panose="020B0604020202020204" pitchFamily="34" charset="0"/>
              </a:rPr>
              <a:t> </a:t>
            </a: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7936" y="2348880"/>
            <a:ext cx="6015681" cy="3296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83081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1.2. CARACTERÍSTICAS  ELÉCTRICAS DEL RAYO</a:t>
            </a:r>
            <a:endParaRPr lang="es-CO" sz="1400" dirty="0" smtClean="0">
              <a:solidFill>
                <a:schemeClr val="tx1"/>
              </a:solidFill>
            </a:endParaRPr>
          </a:p>
        </p:txBody>
      </p:sp>
      <p:sp>
        <p:nvSpPr>
          <p:cNvPr id="3" name="2 Rectángulo"/>
          <p:cNvSpPr/>
          <p:nvPr/>
        </p:nvSpPr>
        <p:spPr>
          <a:xfrm>
            <a:off x="719572" y="1844824"/>
            <a:ext cx="7704856" cy="7478970"/>
          </a:xfrm>
          <a:prstGeom prst="rect">
            <a:avLst/>
          </a:prstGeom>
        </p:spPr>
        <p:txBody>
          <a:bodyPr wrap="square">
            <a:spAutoFit/>
          </a:bodyPr>
          <a:lstStyle/>
          <a:p>
            <a:r>
              <a:rPr lang="es-CO" sz="1400" b="1" dirty="0" smtClean="0">
                <a:solidFill>
                  <a:schemeClr val="accent1"/>
                </a:solidFill>
                <a:latin typeface="Arial" panose="020B0604020202020204" pitchFamily="34" charset="0"/>
                <a:cs typeface="Arial" panose="020B0604020202020204" pitchFamily="34" charset="0"/>
              </a:rPr>
              <a:t>1.2.2. Distribución </a:t>
            </a:r>
            <a:r>
              <a:rPr lang="es-CO" sz="1400" b="1" dirty="0">
                <a:solidFill>
                  <a:schemeClr val="accent1"/>
                </a:solidFill>
                <a:latin typeface="Arial" panose="020B0604020202020204" pitchFamily="34" charset="0"/>
                <a:cs typeface="Arial" panose="020B0604020202020204" pitchFamily="34" charset="0"/>
              </a:rPr>
              <a:t>estadística logarítmica normal </a:t>
            </a:r>
          </a:p>
          <a:p>
            <a:endParaRPr lang="es-CO" sz="1400" b="1" dirty="0">
              <a:solidFill>
                <a:schemeClr val="accent1"/>
              </a:solidFill>
              <a:latin typeface="Arial" panose="020B0604020202020204" pitchFamily="34" charset="0"/>
              <a:cs typeface="Arial" panose="020B0604020202020204" pitchFamily="34" charset="0"/>
            </a:endParaRPr>
          </a:p>
          <a:p>
            <a:pPr algn="just"/>
            <a:r>
              <a:rPr lang="es-CO" sz="1400" dirty="0" smtClean="0"/>
              <a:t>La </a:t>
            </a:r>
            <a:r>
              <a:rPr lang="es-CO" sz="1400" dirty="0"/>
              <a:t>distribución de la frecuencia del primer impacto de la corriente pico del rayo (</a:t>
            </a:r>
            <a:r>
              <a:rPr lang="es-CO" sz="1400" dirty="0" err="1"/>
              <a:t>first</a:t>
            </a:r>
            <a:r>
              <a:rPr lang="es-CO" sz="1400" dirty="0"/>
              <a:t> </a:t>
            </a:r>
            <a:r>
              <a:rPr lang="es-CO" sz="1400" dirty="0" err="1"/>
              <a:t>return-stroke</a:t>
            </a:r>
            <a:r>
              <a:rPr lang="es-CO" sz="1400" dirty="0"/>
              <a:t> </a:t>
            </a:r>
            <a:r>
              <a:rPr lang="es-CO" sz="1400" dirty="0" err="1"/>
              <a:t>lightning</a:t>
            </a:r>
            <a:r>
              <a:rPr lang="es-CO" sz="1400" dirty="0"/>
              <a:t> </a:t>
            </a:r>
            <a:r>
              <a:rPr lang="es-CO" sz="1400" dirty="0" err="1"/>
              <a:t>current</a:t>
            </a:r>
            <a:r>
              <a:rPr lang="es-CO" sz="1400" dirty="0"/>
              <a:t> </a:t>
            </a:r>
            <a:r>
              <a:rPr lang="es-CO" sz="1400" dirty="0" err="1"/>
              <a:t>peaks</a:t>
            </a:r>
            <a:r>
              <a:rPr lang="es-CO" sz="1400" dirty="0"/>
              <a:t>) adoptada por el </a:t>
            </a:r>
            <a:r>
              <a:rPr lang="es-CO" sz="1400" dirty="0" err="1"/>
              <a:t>CIGRE</a:t>
            </a:r>
            <a:r>
              <a:rPr lang="es-CO" sz="1400" dirty="0"/>
              <a:t> [11], se deriva de las mediciones disponibles de 338 descargas descendentes negativas, tomadas de diferentes partes del mundo en estructuras de diferentes alturas generalmente menores a 60m. </a:t>
            </a:r>
            <a:endParaRPr lang="es-CO" sz="1400" dirty="0" smtClean="0"/>
          </a:p>
          <a:p>
            <a:pPr algn="just"/>
            <a:endParaRPr lang="es-CO" sz="1400" dirty="0"/>
          </a:p>
          <a:p>
            <a:r>
              <a:rPr lang="es-CO" sz="1400" dirty="0" smtClean="0"/>
              <a:t>El </a:t>
            </a:r>
            <a:r>
              <a:rPr lang="es-CO" sz="1400" dirty="0"/>
              <a:t>valor de corriente más baja contenida en la muestra de datos es 3 kA. La distribución acumulada de los picos de la corriente pico tiene un valor medio de alrededor de 34 kA, se ha propuesto aproximar la distribución de la corriente del rayo una </a:t>
            </a:r>
            <a:r>
              <a:rPr lang="es-CO" sz="1400" dirty="0" err="1"/>
              <a:t>lognormal</a:t>
            </a:r>
            <a:r>
              <a:rPr lang="es-CO" sz="1400" dirty="0"/>
              <a:t> con la siguiente media y desviación estándar logarítmica: </a:t>
            </a:r>
            <a:r>
              <a:rPr lang="es-CO" sz="1400" dirty="0" smtClean="0"/>
              <a:t>μ1= </a:t>
            </a:r>
            <a:r>
              <a:rPr lang="es-CO" sz="1400" dirty="0"/>
              <a:t>31,1 kA, </a:t>
            </a:r>
            <a:r>
              <a:rPr lang="es-CO" sz="1400" dirty="0" smtClean="0"/>
              <a:t>σ1= </a:t>
            </a:r>
            <a:r>
              <a:rPr lang="es-CO" sz="1400" dirty="0"/>
              <a:t>0,484. </a:t>
            </a:r>
            <a:endParaRPr lang="es-CO" sz="1400" dirty="0" smtClean="0"/>
          </a:p>
          <a:p>
            <a:endParaRPr lang="es-CO" sz="1400" dirty="0"/>
          </a:p>
          <a:p>
            <a:pPr algn="just"/>
            <a:r>
              <a:rPr lang="es-CO" sz="1400" dirty="0" smtClean="0"/>
              <a:t>La </a:t>
            </a:r>
            <a:r>
              <a:rPr lang="es-CO" sz="1400" dirty="0"/>
              <a:t>expresión analítica de la función de densidad de una distribución de este tipo es la ecuación 4. </a:t>
            </a:r>
            <a:endParaRPr lang="es-CO" sz="1400" dirty="0" smtClean="0"/>
          </a:p>
          <a:p>
            <a:pPr algn="just"/>
            <a:endParaRPr lang="es-CO" sz="1400" dirty="0" smtClean="0"/>
          </a:p>
          <a:p>
            <a:pPr algn="just"/>
            <a:endParaRPr lang="es-CO" sz="1400" dirty="0" smtClean="0"/>
          </a:p>
          <a:p>
            <a:pPr algn="just"/>
            <a:endParaRPr lang="es-CO" sz="1400" dirty="0"/>
          </a:p>
          <a:p>
            <a:pPr algn="just"/>
            <a:endParaRPr lang="es-CO" sz="1400" dirty="0" smtClean="0"/>
          </a:p>
          <a:p>
            <a:pPr algn="just"/>
            <a:r>
              <a:rPr lang="es-CO" sz="1400" dirty="0" smtClean="0"/>
              <a:t>Donde </a:t>
            </a:r>
            <a:r>
              <a:rPr lang="es-CO" sz="1400" dirty="0"/>
              <a:t>Z, está dada por la ecuación 5. </a:t>
            </a:r>
            <a:endParaRPr lang="es-CO" sz="1400" dirty="0" smtClean="0"/>
          </a:p>
          <a:p>
            <a:pPr algn="just"/>
            <a:endParaRPr lang="es-CO" sz="1400" dirty="0" smtClean="0"/>
          </a:p>
          <a:p>
            <a:pPr algn="just"/>
            <a:endParaRPr lang="es-CO" sz="1400" dirty="0"/>
          </a:p>
          <a:p>
            <a:pPr algn="just"/>
            <a:endParaRPr lang="es-CO" sz="1400" dirty="0"/>
          </a:p>
          <a:p>
            <a:pPr algn="just"/>
            <a:r>
              <a:rPr lang="es-CO" sz="1400" dirty="0"/>
              <a:t>Siendo f(x) es la densidad de la probabilidad, M es el valor medio de x y β es la desviación logarítmica estándar (con base e). </a:t>
            </a:r>
          </a:p>
          <a:p>
            <a:pPr algn="just"/>
            <a:endParaRPr lang="es-CO" sz="1200" dirty="0"/>
          </a:p>
          <a:p>
            <a:pPr algn="just"/>
            <a:endParaRPr lang="es-CO" sz="1200" dirty="0"/>
          </a:p>
          <a:p>
            <a:pPr algn="just"/>
            <a:endParaRPr lang="es-CO" sz="1200" dirty="0" smtClean="0"/>
          </a:p>
          <a:p>
            <a:pPr algn="just"/>
            <a:endParaRPr lang="es-CO" sz="1200" dirty="0"/>
          </a:p>
          <a:p>
            <a:r>
              <a:rPr lang="es-CO" sz="1400" b="1" dirty="0" smtClean="0">
                <a:solidFill>
                  <a:schemeClr val="accent1"/>
                </a:solidFill>
                <a:latin typeface="Arial" panose="020B0604020202020204" pitchFamily="34" charset="0"/>
                <a:cs typeface="Arial" panose="020B0604020202020204" pitchFamily="34" charset="0"/>
              </a:rPr>
              <a:t> </a:t>
            </a: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1536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4725144"/>
            <a:ext cx="4176464" cy="5701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7555" y="5733256"/>
            <a:ext cx="3672408" cy="461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44836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260647"/>
            <a:ext cx="7920880" cy="889163"/>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1.2. CARACTERÍSTICAS  ELÉCTRICAS DEL RAYO</a:t>
            </a:r>
            <a:endParaRPr lang="es-CO" sz="1400" dirty="0" smtClean="0">
              <a:solidFill>
                <a:schemeClr val="tx1"/>
              </a:solidFill>
            </a:endParaRPr>
          </a:p>
        </p:txBody>
      </p:sp>
      <p:sp>
        <p:nvSpPr>
          <p:cNvPr id="3" name="2 Rectángulo"/>
          <p:cNvSpPr/>
          <p:nvPr/>
        </p:nvSpPr>
        <p:spPr>
          <a:xfrm>
            <a:off x="683568" y="1268760"/>
            <a:ext cx="7704856" cy="4678204"/>
          </a:xfrm>
          <a:prstGeom prst="rect">
            <a:avLst/>
          </a:prstGeom>
        </p:spPr>
        <p:txBody>
          <a:bodyPr wrap="square">
            <a:spAutoFit/>
          </a:bodyPr>
          <a:lstStyle/>
          <a:p>
            <a:r>
              <a:rPr lang="es-CO" sz="1400" b="1" dirty="0" smtClean="0">
                <a:solidFill>
                  <a:schemeClr val="accent1"/>
                </a:solidFill>
                <a:latin typeface="Arial" panose="020B0604020202020204" pitchFamily="34" charset="0"/>
                <a:cs typeface="Arial" panose="020B0604020202020204" pitchFamily="34" charset="0"/>
              </a:rPr>
              <a:t>1.2.3. Parámetros </a:t>
            </a:r>
            <a:r>
              <a:rPr lang="es-CO" sz="1400" b="1" dirty="0">
                <a:solidFill>
                  <a:schemeClr val="accent1"/>
                </a:solidFill>
                <a:latin typeface="Arial" panose="020B0604020202020204" pitchFamily="34" charset="0"/>
                <a:cs typeface="Arial" panose="020B0604020202020204" pitchFamily="34" charset="0"/>
              </a:rPr>
              <a:t>de impactos descendentes </a:t>
            </a:r>
            <a:r>
              <a:rPr lang="es-CO" sz="1400" b="1" dirty="0" smtClean="0">
                <a:solidFill>
                  <a:schemeClr val="accent1"/>
                </a:solidFill>
                <a:latin typeface="Arial" panose="020B0604020202020204" pitchFamily="34" charset="0"/>
                <a:cs typeface="Arial" panose="020B0604020202020204" pitchFamily="34" charset="0"/>
              </a:rPr>
              <a:t>negativos</a:t>
            </a:r>
          </a:p>
          <a:p>
            <a:endParaRPr lang="es-CO" sz="1400" b="1" dirty="0">
              <a:solidFill>
                <a:schemeClr val="accent1"/>
              </a:solidFill>
              <a:latin typeface="Arial" panose="020B0604020202020204" pitchFamily="34" charset="0"/>
              <a:cs typeface="Arial" panose="020B0604020202020204" pitchFamily="34" charset="0"/>
            </a:endParaRPr>
          </a:p>
          <a:p>
            <a:pPr algn="just"/>
            <a:r>
              <a:rPr lang="es-CO" sz="1400" dirty="0" smtClean="0"/>
              <a:t>Las </a:t>
            </a:r>
            <a:r>
              <a:rPr lang="es-CO" sz="1400" dirty="0"/>
              <a:t>descargas atmosféricas consisten de un primer impacto y pueden tener uno o más impactos subsecuentes, que siguen el mismo camino y que terminan en el mismo lugar en la línea. El primer impacto tiene un pico de corriente más alta y los impactos subsecuentes tienen una tasa más rápida de aumento de la corriente como se muestra en la Tabla </a:t>
            </a:r>
            <a:r>
              <a:rPr lang="es-CO" sz="1400" dirty="0" smtClean="0"/>
              <a:t>2.</a:t>
            </a:r>
          </a:p>
          <a:p>
            <a:pPr algn="just"/>
            <a:endParaRPr lang="es-CO" sz="1400" dirty="0"/>
          </a:p>
          <a:p>
            <a:pPr algn="just"/>
            <a:r>
              <a:rPr lang="es-CO" sz="1400" dirty="0" smtClean="0"/>
              <a:t> </a:t>
            </a:r>
            <a:endParaRPr lang="es-CO" sz="1400" dirty="0"/>
          </a:p>
          <a:p>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a:p>
          <a:p>
            <a:pPr algn="just"/>
            <a:endParaRPr lang="es-CO" sz="1200" dirty="0"/>
          </a:p>
          <a:p>
            <a:pPr algn="just"/>
            <a:endParaRPr lang="es-CO" sz="1200" dirty="0" smtClean="0"/>
          </a:p>
          <a:p>
            <a:pPr algn="just"/>
            <a:endParaRPr lang="es-CO" sz="1200" dirty="0"/>
          </a:p>
          <a:p>
            <a:r>
              <a:rPr lang="es-CO" sz="1400" b="1" dirty="0" smtClean="0">
                <a:solidFill>
                  <a:schemeClr val="accent1"/>
                </a:solidFill>
                <a:latin typeface="Arial" panose="020B0604020202020204" pitchFamily="34" charset="0"/>
                <a:cs typeface="Arial" panose="020B0604020202020204" pitchFamily="34" charset="0"/>
              </a:rPr>
              <a:t> </a:t>
            </a: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7804" y="2780927"/>
            <a:ext cx="4068452" cy="3930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66153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1.2. CARACTERÍSTICAS  ELÉCTRICAS DEL RAYO</a:t>
            </a:r>
            <a:endParaRPr lang="es-CO" sz="1400" dirty="0" smtClean="0">
              <a:solidFill>
                <a:schemeClr val="tx1"/>
              </a:solidFill>
            </a:endParaRPr>
          </a:p>
        </p:txBody>
      </p:sp>
      <p:sp>
        <p:nvSpPr>
          <p:cNvPr id="3" name="2 Rectángulo"/>
          <p:cNvSpPr/>
          <p:nvPr/>
        </p:nvSpPr>
        <p:spPr>
          <a:xfrm>
            <a:off x="683568" y="1885121"/>
            <a:ext cx="7920880" cy="6370975"/>
          </a:xfrm>
          <a:prstGeom prst="rect">
            <a:avLst/>
          </a:prstGeom>
        </p:spPr>
        <p:txBody>
          <a:bodyPr wrap="square">
            <a:spAutoFit/>
          </a:bodyPr>
          <a:lstStyle/>
          <a:p>
            <a:pPr algn="just"/>
            <a:r>
              <a:rPr lang="es-CO" sz="1400" b="1" dirty="0">
                <a:solidFill>
                  <a:schemeClr val="accent1"/>
                </a:solidFill>
                <a:latin typeface="Arial" panose="020B0604020202020204" pitchFamily="34" charset="0"/>
                <a:cs typeface="Arial" panose="020B0604020202020204" pitchFamily="34" charset="0"/>
              </a:rPr>
              <a:t>1.2.3. Parámetros de impactos descendentes negativos</a:t>
            </a: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Solo los primeros impactos de las descargas descendentes negativas son </a:t>
            </a:r>
            <a:r>
              <a:rPr lang="es-CO" sz="1400" dirty="0" smtClean="0">
                <a:latin typeface="Arial" panose="020B0604020202020204" pitchFamily="34" charset="0"/>
                <a:cs typeface="Arial" panose="020B0604020202020204" pitchFamily="34" charset="0"/>
              </a:rPr>
              <a:t>generalmente tomados </a:t>
            </a:r>
            <a:r>
              <a:rPr lang="es-CO" sz="1400" dirty="0">
                <a:latin typeface="Arial" panose="020B0604020202020204" pitchFamily="34" charset="0"/>
                <a:cs typeface="Arial" panose="020B0604020202020204" pitchFamily="34" charset="0"/>
              </a:rPr>
              <a:t>en cuenta para los estudios de rendimiento, esto obedece a que: las </a:t>
            </a:r>
            <a:r>
              <a:rPr lang="es-CO" sz="1400" dirty="0" smtClean="0">
                <a:latin typeface="Arial" panose="020B0604020202020204" pitchFamily="34" charset="0"/>
                <a:cs typeface="Arial" panose="020B0604020202020204" pitchFamily="34" charset="0"/>
              </a:rPr>
              <a:t>descargas ascendentes </a:t>
            </a:r>
            <a:r>
              <a:rPr lang="es-CO" sz="1400" dirty="0">
                <a:latin typeface="Arial" panose="020B0604020202020204" pitchFamily="34" charset="0"/>
                <a:cs typeface="Arial" panose="020B0604020202020204" pitchFamily="34" charset="0"/>
              </a:rPr>
              <a:t>se producen principalmente a partir de estructuras de gran altura o </a:t>
            </a:r>
            <a:r>
              <a:rPr lang="es-CO" sz="1400" dirty="0" smtClean="0">
                <a:latin typeface="Arial" panose="020B0604020202020204" pitchFamily="34" charset="0"/>
                <a:cs typeface="Arial" panose="020B0604020202020204" pitchFamily="34" charset="0"/>
              </a:rPr>
              <a:t>en instalaciones </a:t>
            </a:r>
            <a:r>
              <a:rPr lang="es-CO" sz="1400" dirty="0">
                <a:latin typeface="Arial" panose="020B0604020202020204" pitchFamily="34" charset="0"/>
                <a:cs typeface="Arial" panose="020B0604020202020204" pitchFamily="34" charset="0"/>
              </a:rPr>
              <a:t>ubicadas en la cima de montañas; la mayoría de las descargas </a:t>
            </a:r>
            <a:r>
              <a:rPr lang="es-CO" sz="1400" dirty="0" smtClean="0">
                <a:latin typeface="Arial" panose="020B0604020202020204" pitchFamily="34" charset="0"/>
                <a:cs typeface="Arial" panose="020B0604020202020204" pitchFamily="34" charset="0"/>
              </a:rPr>
              <a:t>descendentes </a:t>
            </a:r>
            <a:r>
              <a:rPr lang="es-CO" sz="1400" dirty="0">
                <a:latin typeface="Arial" panose="020B0604020202020204" pitchFamily="34" charset="0"/>
                <a:cs typeface="Arial" panose="020B0604020202020204" pitchFamily="34" charset="0"/>
              </a:rPr>
              <a:t>son de polaridad negativa; la corriente pico de la descarga subsecuente </a:t>
            </a:r>
            <a:r>
              <a:rPr lang="es-CO" sz="1400" dirty="0" smtClean="0">
                <a:latin typeface="Arial" panose="020B0604020202020204" pitchFamily="34" charset="0"/>
                <a:cs typeface="Arial" panose="020B0604020202020204" pitchFamily="34" charset="0"/>
              </a:rPr>
              <a:t>esta</a:t>
            </a:r>
            <a:r>
              <a:rPr lang="es-CO" sz="1400" dirty="0">
                <a:latin typeface="Arial" panose="020B0604020202020204" pitchFamily="34" charset="0"/>
                <a:cs typeface="Arial" panose="020B0604020202020204" pitchFamily="34" charset="0"/>
              </a:rPr>
              <a:t>, en promedio, alrededor del 40% del primer impacto. </a:t>
            </a:r>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Los valores de M y β para la ecuación 5 de los parámetros del rayo más relevantes </a:t>
            </a:r>
            <a:r>
              <a:rPr lang="es-CO" sz="1400" dirty="0" smtClean="0">
                <a:latin typeface="Arial" panose="020B0604020202020204" pitchFamily="34" charset="0"/>
                <a:cs typeface="Arial" panose="020B0604020202020204" pitchFamily="34" charset="0"/>
              </a:rPr>
              <a:t>utilizados </a:t>
            </a:r>
            <a:r>
              <a:rPr lang="es-CO" sz="1400" dirty="0">
                <a:latin typeface="Arial" panose="020B0604020202020204" pitchFamily="34" charset="0"/>
                <a:cs typeface="Arial" panose="020B0604020202020204" pitchFamily="34" charset="0"/>
              </a:rPr>
              <a:t>en el cálculo de la distribución de las tasas de interrupción de línea se detallan </a:t>
            </a:r>
            <a:r>
              <a:rPr lang="es-CO" sz="1400" dirty="0" smtClean="0">
                <a:latin typeface="Arial" panose="020B0604020202020204" pitchFamily="34" charset="0"/>
                <a:cs typeface="Arial" panose="020B0604020202020204" pitchFamily="34" charset="0"/>
              </a:rPr>
              <a:t>en </a:t>
            </a:r>
            <a:r>
              <a:rPr lang="es-CO" sz="1400" dirty="0">
                <a:latin typeface="Arial" panose="020B0604020202020204" pitchFamily="34" charset="0"/>
                <a:cs typeface="Arial" panose="020B0604020202020204" pitchFamily="34" charset="0"/>
              </a:rPr>
              <a:t>la Tabla 3, estos realizados por el CIGRÉ Grupo de Trabajo </a:t>
            </a:r>
            <a:r>
              <a:rPr lang="es-CO" sz="1400" dirty="0" smtClean="0">
                <a:latin typeface="Arial" panose="020B0604020202020204" pitchFamily="34" charset="0"/>
                <a:cs typeface="Arial" panose="020B0604020202020204" pitchFamily="34" charset="0"/>
              </a:rPr>
              <a:t>33.01. A </a:t>
            </a:r>
            <a:r>
              <a:rPr lang="es-CO" sz="1400" dirty="0">
                <a:latin typeface="Arial" panose="020B0604020202020204" pitchFamily="34" charset="0"/>
                <a:cs typeface="Arial" panose="020B0604020202020204" pitchFamily="34" charset="0"/>
              </a:rPr>
              <a:t>fin de manejar la distribución probabilística de los valores pico de corriente de una forma </a:t>
            </a:r>
            <a:r>
              <a:rPr lang="es-CO" sz="1400" dirty="0" smtClean="0">
                <a:latin typeface="Arial" panose="020B0604020202020204" pitchFamily="34" charset="0"/>
                <a:cs typeface="Arial" panose="020B0604020202020204" pitchFamily="34" charset="0"/>
              </a:rPr>
              <a:t>simple</a:t>
            </a:r>
            <a:r>
              <a:rPr lang="es-CO" sz="1400" dirty="0">
                <a:latin typeface="Arial" panose="020B0604020202020204" pitchFamily="34" charset="0"/>
                <a:cs typeface="Arial" panose="020B0604020202020204" pitchFamily="34" charset="0"/>
              </a:rPr>
              <a:t>, se adopta la ecuación 6: </a:t>
            </a:r>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ct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5013176"/>
            <a:ext cx="4772025"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50886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1.2. CARACTERÍSTICAS  ELÉCTRICAS DEL RAYO</a:t>
            </a:r>
            <a:endParaRPr lang="es-CO" sz="1400" dirty="0" smtClean="0">
              <a:solidFill>
                <a:schemeClr val="tx1"/>
              </a:solidFill>
            </a:endParaRPr>
          </a:p>
        </p:txBody>
      </p:sp>
      <p:sp>
        <p:nvSpPr>
          <p:cNvPr id="3" name="2 Rectángulo"/>
          <p:cNvSpPr/>
          <p:nvPr/>
        </p:nvSpPr>
        <p:spPr>
          <a:xfrm>
            <a:off x="683568" y="1885121"/>
            <a:ext cx="7920880" cy="7632859"/>
          </a:xfrm>
          <a:prstGeom prst="rect">
            <a:avLst/>
          </a:prstGeom>
        </p:spPr>
        <p:txBody>
          <a:bodyPr wrap="square">
            <a:spAutoFit/>
          </a:bodyPr>
          <a:lstStyle/>
          <a:p>
            <a:pPr algn="just"/>
            <a:r>
              <a:rPr lang="es-CO" sz="1400" b="1" dirty="0">
                <a:solidFill>
                  <a:schemeClr val="accent1"/>
                </a:solidFill>
                <a:latin typeface="Arial" panose="020B0604020202020204" pitchFamily="34" charset="0"/>
                <a:cs typeface="Arial" panose="020B0604020202020204" pitchFamily="34" charset="0"/>
              </a:rPr>
              <a:t>1.2.3. Parámetros de impactos descendentes negativos</a:t>
            </a: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Es de aclarar que la ecuación 6, aplica para valores de I0 menores a 200 </a:t>
            </a:r>
            <a:r>
              <a:rPr lang="es-CO" sz="1400" dirty="0" err="1">
                <a:latin typeface="Arial" panose="020B0604020202020204" pitchFamily="34" charset="0"/>
                <a:cs typeface="Arial" panose="020B0604020202020204" pitchFamily="34" charset="0"/>
              </a:rPr>
              <a:t>kA</a:t>
            </a:r>
            <a:r>
              <a:rPr lang="es-CO" sz="1400" dirty="0">
                <a:latin typeface="Arial" panose="020B0604020202020204" pitchFamily="34" charset="0"/>
                <a:cs typeface="Arial" panose="020B0604020202020204" pitchFamily="34" charset="0"/>
              </a:rPr>
              <a:t> [1]. </a:t>
            </a:r>
            <a:r>
              <a:rPr lang="es-CO" sz="1400" dirty="0" smtClean="0">
                <a:latin typeface="Arial" panose="020B0604020202020204" pitchFamily="34" charset="0"/>
                <a:cs typeface="Arial" panose="020B0604020202020204" pitchFamily="34" charset="0"/>
              </a:rPr>
              <a:t>La distribución </a:t>
            </a:r>
            <a:r>
              <a:rPr lang="es-CO" sz="1400" dirty="0">
                <a:latin typeface="Arial" panose="020B0604020202020204" pitchFamily="34" charset="0"/>
                <a:cs typeface="Arial" panose="020B0604020202020204" pitchFamily="34" charset="0"/>
              </a:rPr>
              <a:t>para los valores de la corriente pico de impacto subsecuentes es definida por </a:t>
            </a:r>
            <a:r>
              <a:rPr lang="es-CO" sz="1400" dirty="0" smtClean="0">
                <a:latin typeface="Arial" panose="020B0604020202020204" pitchFamily="34" charset="0"/>
                <a:cs typeface="Arial" panose="020B0604020202020204" pitchFamily="34" charset="0"/>
              </a:rPr>
              <a:t>la </a:t>
            </a:r>
            <a:r>
              <a:rPr lang="es-CO" sz="1400" dirty="0">
                <a:latin typeface="Arial" panose="020B0604020202020204" pitchFamily="34" charset="0"/>
                <a:cs typeface="Arial" panose="020B0604020202020204" pitchFamily="34" charset="0"/>
              </a:rPr>
              <a:t>ecuación 7</a:t>
            </a:r>
            <a:r>
              <a:rPr lang="es-CO" sz="1400" dirty="0" smtClean="0">
                <a:latin typeface="Arial" panose="020B0604020202020204" pitchFamily="34" charset="0"/>
                <a:cs typeface="Arial" panose="020B0604020202020204" pitchFamily="34" charset="0"/>
              </a:rPr>
              <a:t>.</a:t>
            </a: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a:p>
          <a:p>
            <a:pPr algn="just"/>
            <a:r>
              <a:rPr lang="es-CO" sz="1400" dirty="0">
                <a:latin typeface="Arial" panose="020B0604020202020204" pitchFamily="34" charset="0"/>
                <a:cs typeface="Arial" panose="020B0604020202020204" pitchFamily="34" charset="0"/>
              </a:rPr>
              <a:t>Donde, </a:t>
            </a:r>
            <a:r>
              <a:rPr lang="es-CO" sz="1400" dirty="0">
                <a:latin typeface="Arial" panose="020B0604020202020204" pitchFamily="34" charset="0"/>
                <a:cs typeface="Arial" panose="020B0604020202020204" pitchFamily="34" charset="0"/>
              </a:rPr>
              <a:t> P (I</a:t>
            </a:r>
            <a:r>
              <a:rPr lang="es-CO" sz="900" dirty="0">
                <a:latin typeface="Arial" panose="020B0604020202020204" pitchFamily="34" charset="0"/>
                <a:cs typeface="Arial" panose="020B0604020202020204" pitchFamily="34" charset="0"/>
              </a:rPr>
              <a:t>0</a:t>
            </a:r>
            <a:r>
              <a:rPr lang="es-CO" sz="1400" dirty="0">
                <a:latin typeface="Arial" panose="020B0604020202020204" pitchFamily="34" charset="0"/>
                <a:cs typeface="Arial" panose="020B0604020202020204" pitchFamily="34" charset="0"/>
              </a:rPr>
              <a:t>&gt;=i</a:t>
            </a:r>
            <a:r>
              <a:rPr lang="es-CO" sz="900" dirty="0">
                <a:latin typeface="Arial" panose="020B0604020202020204" pitchFamily="34" charset="0"/>
                <a:cs typeface="Arial" panose="020B0604020202020204" pitchFamily="34" charset="0"/>
              </a:rPr>
              <a:t>0</a:t>
            </a:r>
            <a:r>
              <a:rPr lang="es-CO" sz="1400" dirty="0">
                <a:latin typeface="Arial" panose="020B0604020202020204" pitchFamily="34" charset="0"/>
                <a:cs typeface="Arial" panose="020B0604020202020204" pitchFamily="34" charset="0"/>
              </a:rPr>
              <a:t>)  </a:t>
            </a:r>
            <a:r>
              <a:rPr lang="es-CO" sz="1400" dirty="0">
                <a:latin typeface="Arial" panose="020B0604020202020204" pitchFamily="34" charset="0"/>
                <a:cs typeface="Arial" panose="020B0604020202020204" pitchFamily="34" charset="0"/>
              </a:rPr>
              <a:t>Es la probabilidad de que el primer impacto de la corriente pico de </a:t>
            </a:r>
            <a:r>
              <a:rPr lang="es-CO" sz="1400" dirty="0">
                <a:latin typeface="Arial" panose="020B0604020202020204" pitchFamily="34" charset="0"/>
                <a:cs typeface="Arial" panose="020B0604020202020204" pitchFamily="34" charset="0"/>
              </a:rPr>
              <a:t>retoro </a:t>
            </a:r>
            <a:r>
              <a:rPr lang="es-CO" sz="1400" dirty="0">
                <a:latin typeface="Arial" panose="020B0604020202020204" pitchFamily="34" charset="0"/>
                <a:cs typeface="Arial" panose="020B0604020202020204" pitchFamily="34" charset="0"/>
              </a:rPr>
              <a:t>I</a:t>
            </a:r>
            <a:r>
              <a:rPr lang="es-CO" sz="900" dirty="0">
                <a:latin typeface="Arial" panose="020B0604020202020204" pitchFamily="34" charset="0"/>
                <a:cs typeface="Arial" panose="020B0604020202020204" pitchFamily="34" charset="0"/>
              </a:rPr>
              <a:t>0</a:t>
            </a:r>
            <a:r>
              <a:rPr lang="es-CO" sz="1400" dirty="0">
                <a:latin typeface="Arial" panose="020B0604020202020204" pitchFamily="34" charset="0"/>
                <a:cs typeface="Arial" panose="020B0604020202020204" pitchFamily="34" charset="0"/>
              </a:rPr>
              <a:t>, exceda </a:t>
            </a:r>
            <a:r>
              <a:rPr lang="es-CO" sz="1400" dirty="0" err="1">
                <a:latin typeface="Arial" panose="020B0604020202020204" pitchFamily="34" charset="0"/>
                <a:cs typeface="Arial" panose="020B0604020202020204" pitchFamily="34" charset="0"/>
              </a:rPr>
              <a:t>i</a:t>
            </a:r>
            <a:r>
              <a:rPr lang="es-CO" sz="1050" dirty="0" err="1">
                <a:latin typeface="Arial" panose="020B0604020202020204" pitchFamily="34" charset="0"/>
                <a:cs typeface="Arial" panose="020B0604020202020204" pitchFamily="34" charset="0"/>
              </a:rPr>
              <a:t>o</a:t>
            </a:r>
            <a:r>
              <a:rPr lang="es-CO" sz="1400" dirty="0">
                <a:latin typeface="Arial" panose="020B0604020202020204" pitchFamily="34" charset="0"/>
                <a:cs typeface="Arial" panose="020B0604020202020204" pitchFamily="34" charset="0"/>
              </a:rPr>
              <a:t> que es el valor posible de la corriente pico de impacto de retorno </a:t>
            </a:r>
            <a:r>
              <a:rPr lang="es-CO" sz="1400" dirty="0">
                <a:latin typeface="Arial" panose="020B0604020202020204" pitchFamily="34" charset="0"/>
                <a:cs typeface="Arial" panose="020B0604020202020204" pitchFamily="34" charset="0"/>
              </a:rPr>
              <a:t>subsecuente</a:t>
            </a:r>
            <a:r>
              <a:rPr lang="es-CO" sz="1400" dirty="0">
                <a:latin typeface="Arial" panose="020B0604020202020204" pitchFamily="34" charset="0"/>
                <a:cs typeface="Arial" panose="020B0604020202020204" pitchFamily="34" charset="0"/>
              </a:rPr>
              <a:t>.</a:t>
            </a:r>
            <a:endParaRPr lang="es-CO" sz="1400" dirty="0">
              <a:latin typeface="Arial" panose="020B0604020202020204" pitchFamily="34" charset="0"/>
              <a:cs typeface="Arial" panose="020B0604020202020204" pitchFamily="34" charset="0"/>
            </a:endParaRPr>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5061" y="3068960"/>
            <a:ext cx="4889227" cy="9567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655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1.2. CARACTERÍSTICAS  ELÉCTRICAS DEL RAYO</a:t>
            </a:r>
            <a:endParaRPr lang="es-CO" sz="1400" dirty="0" smtClean="0">
              <a:solidFill>
                <a:schemeClr val="tx1"/>
              </a:solidFill>
            </a:endParaRPr>
          </a:p>
        </p:txBody>
      </p:sp>
      <p:sp>
        <p:nvSpPr>
          <p:cNvPr id="3" name="2 Rectángulo"/>
          <p:cNvSpPr/>
          <p:nvPr/>
        </p:nvSpPr>
        <p:spPr>
          <a:xfrm>
            <a:off x="683568" y="1885121"/>
            <a:ext cx="7920880" cy="6432530"/>
          </a:xfrm>
          <a:prstGeom prst="rect">
            <a:avLst/>
          </a:prstGeom>
        </p:spPr>
        <p:txBody>
          <a:bodyPr wrap="square">
            <a:spAutoFit/>
          </a:bodyPr>
          <a:lstStyle/>
          <a:p>
            <a:pPr algn="just"/>
            <a:r>
              <a:rPr lang="es-CO" sz="1400" b="1" dirty="0" smtClean="0">
                <a:solidFill>
                  <a:schemeClr val="accent1"/>
                </a:solidFill>
                <a:latin typeface="Arial" panose="020B0604020202020204" pitchFamily="34" charset="0"/>
                <a:cs typeface="Arial" panose="020B0604020202020204" pitchFamily="34" charset="0"/>
              </a:rPr>
              <a:t>1.2.4. Dependencia de la amplitud y la frecuencia</a:t>
            </a:r>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Existe una alta relación entre la </a:t>
            </a:r>
            <a:r>
              <a:rPr lang="es-CO" sz="1400" dirty="0" smtClean="0">
                <a:latin typeface="Arial" panose="020B0604020202020204" pitchFamily="34" charset="0"/>
                <a:cs typeface="Arial" panose="020B0604020202020204" pitchFamily="34" charset="0"/>
              </a:rPr>
              <a:t>pendiente </a:t>
            </a:r>
            <a:r>
              <a:rPr lang="es-CO" sz="1400" dirty="0">
                <a:latin typeface="Arial" panose="020B0604020202020204" pitchFamily="34" charset="0"/>
                <a:cs typeface="Arial" panose="020B0604020202020204" pitchFamily="34" charset="0"/>
              </a:rPr>
              <a:t>máxima Sm y la corriente pico </a:t>
            </a:r>
            <a:r>
              <a:rPr lang="es-CO" sz="1400" dirty="0" err="1">
                <a:latin typeface="Arial" panose="020B0604020202020204" pitchFamily="34" charset="0"/>
                <a:cs typeface="Arial" panose="020B0604020202020204" pitchFamily="34" charset="0"/>
              </a:rPr>
              <a:t>If</a:t>
            </a:r>
            <a:r>
              <a:rPr lang="es-CO" sz="1400" dirty="0">
                <a:latin typeface="Arial" panose="020B0604020202020204" pitchFamily="34" charset="0"/>
                <a:cs typeface="Arial" panose="020B0604020202020204" pitchFamily="34" charset="0"/>
              </a:rPr>
              <a:t> de la Tabla 4, por lo que la misma forma de </a:t>
            </a:r>
            <a:r>
              <a:rPr lang="es-CO" sz="1400" dirty="0" smtClean="0">
                <a:latin typeface="Arial" panose="020B0604020202020204" pitchFamily="34" charset="0"/>
                <a:cs typeface="Arial" panose="020B0604020202020204" pitchFamily="34" charset="0"/>
              </a:rPr>
              <a:t>onda </a:t>
            </a:r>
            <a:r>
              <a:rPr lang="es-CO" sz="1400" dirty="0">
                <a:latin typeface="Arial" panose="020B0604020202020204" pitchFamily="34" charset="0"/>
                <a:cs typeface="Arial" panose="020B0604020202020204" pitchFamily="34" charset="0"/>
              </a:rPr>
              <a:t>de la Figura 3 se puede utilizar a pesar de que la amplitud de la corriente pico puede </a:t>
            </a:r>
            <a:r>
              <a:rPr lang="es-CO" sz="1400" dirty="0" smtClean="0">
                <a:latin typeface="Arial" panose="020B0604020202020204" pitchFamily="34" charset="0"/>
                <a:cs typeface="Arial" panose="020B0604020202020204" pitchFamily="34" charset="0"/>
              </a:rPr>
              <a:t>variar </a:t>
            </a:r>
            <a:r>
              <a:rPr lang="es-CO" sz="1400" dirty="0">
                <a:latin typeface="Arial" panose="020B0604020202020204" pitchFamily="34" charset="0"/>
                <a:cs typeface="Arial" panose="020B0604020202020204" pitchFamily="34" charset="0"/>
              </a:rPr>
              <a:t>en un factor de 100:1 a partir de 2 </a:t>
            </a:r>
            <a:r>
              <a:rPr lang="es-CO" sz="1400" dirty="0" err="1">
                <a:latin typeface="Arial" panose="020B0604020202020204" pitchFamily="34" charset="0"/>
                <a:cs typeface="Arial" panose="020B0604020202020204" pitchFamily="34" charset="0"/>
              </a:rPr>
              <a:t>kA</a:t>
            </a:r>
            <a:r>
              <a:rPr lang="es-CO" sz="1400" dirty="0">
                <a:latin typeface="Arial" panose="020B0604020202020204" pitchFamily="34" charset="0"/>
                <a:cs typeface="Arial" panose="020B0604020202020204" pitchFamily="34" charset="0"/>
              </a:rPr>
              <a:t> a 200 </a:t>
            </a:r>
            <a:r>
              <a:rPr lang="es-CO" sz="1400" dirty="0" err="1">
                <a:latin typeface="Arial" panose="020B0604020202020204" pitchFamily="34" charset="0"/>
                <a:cs typeface="Arial" panose="020B0604020202020204" pitchFamily="34" charset="0"/>
              </a:rPr>
              <a:t>kA</a:t>
            </a:r>
            <a:r>
              <a:rPr lang="es-CO" sz="1400" dirty="0">
                <a:latin typeface="Arial" panose="020B0604020202020204" pitchFamily="34" charset="0"/>
                <a:cs typeface="Arial" panose="020B0604020202020204" pitchFamily="34" charset="0"/>
              </a:rPr>
              <a:t>. Esta relación puede ser aprovechada usando como equivalencia 1,28µs para el tiempo de frente y 0,31µs para </a:t>
            </a:r>
            <a:r>
              <a:rPr lang="es-CO" sz="1400" dirty="0" smtClean="0">
                <a:latin typeface="Arial" panose="020B0604020202020204" pitchFamily="34" charset="0"/>
                <a:cs typeface="Arial" panose="020B0604020202020204" pitchFamily="34" charset="0"/>
              </a:rPr>
              <a:t>impactos </a:t>
            </a:r>
            <a:r>
              <a:rPr lang="es-CO" sz="1400" dirty="0">
                <a:latin typeface="Arial" panose="020B0604020202020204" pitchFamily="34" charset="0"/>
                <a:cs typeface="Arial" panose="020B0604020202020204" pitchFamily="34" charset="0"/>
              </a:rPr>
              <a:t>subsecuentes en la evaluación del rendimiento de las líneas de distribución.</a:t>
            </a:r>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48650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2. </a:t>
            </a:r>
            <a:r>
              <a:rPr lang="es-CO" sz="2000" dirty="0" smtClean="0">
                <a:solidFill>
                  <a:schemeClr val="tx1"/>
                </a:solidFill>
              </a:rPr>
              <a:t>COMPORTAMIENTOS DE LAS LÍNEAS AÉREAS DE DISTRIBUCIÓN ANTE LAS DESCARGAS TIPO RAYO.</a:t>
            </a:r>
            <a:endParaRPr lang="es-CO" sz="2000" dirty="0">
              <a:solidFill>
                <a:schemeClr val="tx1"/>
              </a:solidFill>
            </a:endParaRPr>
          </a:p>
        </p:txBody>
      </p:sp>
      <p:sp>
        <p:nvSpPr>
          <p:cNvPr id="3" name="2 Rectángulo"/>
          <p:cNvSpPr/>
          <p:nvPr/>
        </p:nvSpPr>
        <p:spPr>
          <a:xfrm>
            <a:off x="683568" y="1885121"/>
            <a:ext cx="7920880" cy="7078861"/>
          </a:xfrm>
          <a:prstGeom prst="rect">
            <a:avLst/>
          </a:prstGeom>
        </p:spPr>
        <p:txBody>
          <a:bodyPr wrap="square">
            <a:spAutoFit/>
          </a:bodyPr>
          <a:lstStyle/>
          <a:p>
            <a:pPr algn="just"/>
            <a:r>
              <a:rPr lang="es-CO" sz="1400" dirty="0">
                <a:latin typeface="Arial" panose="020B0604020202020204" pitchFamily="34" charset="0"/>
                <a:cs typeface="Arial" panose="020B0604020202020204" pitchFamily="34" charset="0"/>
              </a:rPr>
              <a:t>Las descargas tipo rayo pueden explicar muchas de las interrupciones de energía en </a:t>
            </a:r>
            <a:r>
              <a:rPr lang="es-CO" sz="1400" dirty="0" smtClean="0">
                <a:latin typeface="Arial" panose="020B0604020202020204" pitchFamily="34" charset="0"/>
                <a:cs typeface="Arial" panose="020B0604020202020204" pitchFamily="34" charset="0"/>
              </a:rPr>
              <a:t>las líneas </a:t>
            </a:r>
            <a:r>
              <a:rPr lang="es-CO" sz="1400" dirty="0">
                <a:latin typeface="Arial" panose="020B0604020202020204" pitchFamily="34" charset="0"/>
                <a:cs typeface="Arial" panose="020B0604020202020204" pitchFamily="34" charset="0"/>
              </a:rPr>
              <a:t>de distribución. Dichas descargas pueden causar fenómenos llamados flámeos</a:t>
            </a:r>
            <a:r>
              <a:rPr lang="es-CO" sz="1400" dirty="0" smtClean="0">
                <a:latin typeface="Arial" panose="020B0604020202020204" pitchFamily="34" charset="0"/>
                <a:cs typeface="Arial" panose="020B0604020202020204" pitchFamily="34" charset="0"/>
              </a:rPr>
              <a:t>, que </a:t>
            </a:r>
            <a:r>
              <a:rPr lang="es-CO" sz="1400" dirty="0">
                <a:latin typeface="Arial" panose="020B0604020202020204" pitchFamily="34" charset="0"/>
                <a:cs typeface="Arial" panose="020B0604020202020204" pitchFamily="34" charset="0"/>
              </a:rPr>
              <a:t>son descargas disruptivas a través del aire alrededor o sobre la superficie de un </a:t>
            </a:r>
            <a:r>
              <a:rPr lang="es-CO" sz="1400" dirty="0" smtClean="0">
                <a:latin typeface="Arial" panose="020B0604020202020204" pitchFamily="34" charset="0"/>
                <a:cs typeface="Arial" panose="020B0604020202020204" pitchFamily="34" charset="0"/>
              </a:rPr>
              <a:t>aislante </a:t>
            </a:r>
            <a:r>
              <a:rPr lang="es-CO" sz="1400" dirty="0">
                <a:latin typeface="Arial" panose="020B0604020202020204" pitchFamily="34" charset="0"/>
                <a:cs typeface="Arial" panose="020B0604020202020204" pitchFamily="34" charset="0"/>
              </a:rPr>
              <a:t>sólido o líquido, entre partes de diferente potencial o polaridad, producido por </a:t>
            </a:r>
            <a:r>
              <a:rPr lang="es-CO" sz="1400" dirty="0" smtClean="0">
                <a:latin typeface="Arial" panose="020B0604020202020204" pitchFamily="34" charset="0"/>
                <a:cs typeface="Arial" panose="020B0604020202020204" pitchFamily="34" charset="0"/>
              </a:rPr>
              <a:t>la aplicación </a:t>
            </a:r>
            <a:r>
              <a:rPr lang="es-CO" sz="1400" dirty="0">
                <a:latin typeface="Arial" panose="020B0604020202020204" pitchFamily="34" charset="0"/>
                <a:cs typeface="Arial" panose="020B0604020202020204" pitchFamily="34" charset="0"/>
              </a:rPr>
              <a:t>de un voltaje en el cual la trayectoria del arco llega a estar lo suficientemente </a:t>
            </a:r>
            <a:r>
              <a:rPr lang="es-CO" sz="1400" dirty="0" smtClean="0">
                <a:latin typeface="Arial" panose="020B0604020202020204" pitchFamily="34" charset="0"/>
                <a:cs typeface="Arial" panose="020B0604020202020204" pitchFamily="34" charset="0"/>
              </a:rPr>
              <a:t>ionizada </a:t>
            </a:r>
            <a:r>
              <a:rPr lang="es-CO" sz="1400" dirty="0">
                <a:latin typeface="Arial" panose="020B0604020202020204" pitchFamily="34" charset="0"/>
                <a:cs typeface="Arial" panose="020B0604020202020204" pitchFamily="34" charset="0"/>
              </a:rPr>
              <a:t>para mantener un arco </a:t>
            </a:r>
            <a:r>
              <a:rPr lang="es-CO" sz="1400" dirty="0" smtClean="0">
                <a:latin typeface="Arial" panose="020B0604020202020204" pitchFamily="34" charset="0"/>
                <a:cs typeface="Arial" panose="020B0604020202020204" pitchFamily="34" charset="0"/>
              </a:rPr>
              <a:t>eléctrico. </a:t>
            </a:r>
            <a:r>
              <a:rPr lang="es-CO" sz="1400" dirty="0">
                <a:latin typeface="Arial" panose="020B0604020202020204" pitchFamily="34" charset="0"/>
                <a:cs typeface="Arial" panose="020B0604020202020204" pitchFamily="34" charset="0"/>
              </a:rPr>
              <a:t>Las descargas tipo rayo pueden </a:t>
            </a:r>
            <a:r>
              <a:rPr lang="es-CO" sz="1400" dirty="0" smtClean="0">
                <a:latin typeface="Arial" panose="020B0604020202020204" pitchFamily="34" charset="0"/>
                <a:cs typeface="Arial" panose="020B0604020202020204" pitchFamily="34" charset="0"/>
              </a:rPr>
              <a:t>causar flámeos </a:t>
            </a:r>
            <a:r>
              <a:rPr lang="es-CO" sz="1400" dirty="0">
                <a:latin typeface="Arial" panose="020B0604020202020204" pitchFamily="34" charset="0"/>
                <a:cs typeface="Arial" panose="020B0604020202020204" pitchFamily="34" charset="0"/>
              </a:rPr>
              <a:t>por, descargas directas y tensiones inducidas por descargas cercanas</a:t>
            </a:r>
            <a:r>
              <a:rPr lang="es-CO" sz="1400" dirty="0" smtClean="0">
                <a:latin typeface="Arial" panose="020B0604020202020204" pitchFamily="34" charset="0"/>
                <a:cs typeface="Arial" panose="020B0604020202020204" pitchFamily="34" charset="0"/>
              </a:rPr>
              <a:t>:</a:t>
            </a:r>
          </a:p>
          <a:p>
            <a:pPr algn="just"/>
            <a:endParaRPr lang="es-CO" sz="1400" dirty="0">
              <a:latin typeface="Arial" panose="020B0604020202020204" pitchFamily="34" charset="0"/>
              <a:cs typeface="Arial" panose="020B0604020202020204" pitchFamily="34" charset="0"/>
            </a:endParaRPr>
          </a:p>
          <a:p>
            <a:pPr marL="742950" lvl="1" indent="-285750" algn="just">
              <a:buClr>
                <a:schemeClr val="accent1"/>
              </a:buClr>
              <a:buFont typeface="Wingdings" panose="05000000000000000000" pitchFamily="2" charset="2"/>
              <a:buChar char="Ø"/>
            </a:pPr>
            <a:r>
              <a:rPr lang="es-CO" sz="1400" dirty="0" smtClean="0">
                <a:latin typeface="Arial" panose="020B0604020202020204" pitchFamily="34" charset="0"/>
                <a:cs typeface="Arial" panose="020B0604020202020204" pitchFamily="34" charset="0"/>
              </a:rPr>
              <a:t>Descargas </a:t>
            </a:r>
            <a:r>
              <a:rPr lang="es-CO" sz="1400" dirty="0">
                <a:latin typeface="Arial" panose="020B0604020202020204" pitchFamily="34" charset="0"/>
                <a:cs typeface="Arial" panose="020B0604020202020204" pitchFamily="34" charset="0"/>
              </a:rPr>
              <a:t>directas: </a:t>
            </a:r>
          </a:p>
          <a:p>
            <a:pPr marL="742950" lvl="1" indent="-285750" algn="just">
              <a:buClr>
                <a:schemeClr val="accent1"/>
              </a:buClr>
              <a:buFont typeface="Wingdings" panose="05000000000000000000" pitchFamily="2" charset="2"/>
              <a:buChar char="Ø"/>
            </a:pPr>
            <a:r>
              <a:rPr lang="es-CO" sz="1400" dirty="0" smtClean="0">
                <a:latin typeface="Arial" panose="020B0604020202020204" pitchFamily="34" charset="0"/>
                <a:cs typeface="Arial" panose="020B0604020202020204" pitchFamily="34" charset="0"/>
              </a:rPr>
              <a:t>Tensiones </a:t>
            </a:r>
            <a:r>
              <a:rPr lang="es-CO" sz="1400" dirty="0">
                <a:latin typeface="Arial" panose="020B0604020202020204" pitchFamily="34" charset="0"/>
                <a:cs typeface="Arial" panose="020B0604020202020204" pitchFamily="34" charset="0"/>
              </a:rPr>
              <a:t>inducidas por descargas cercanas</a:t>
            </a:r>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68705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2. </a:t>
            </a:r>
            <a:r>
              <a:rPr lang="es-CO" sz="2000" dirty="0" smtClean="0">
                <a:solidFill>
                  <a:schemeClr val="tx1"/>
                </a:solidFill>
              </a:rPr>
              <a:t>COMPORTAMIENTOS DE LAS LÍNEAS AÉREAS DE DISTRIBUCIÓN ANTE LAS DESCARGAS TIPO RAYO.</a:t>
            </a:r>
            <a:endParaRPr lang="es-CO" sz="2000" dirty="0">
              <a:solidFill>
                <a:schemeClr val="tx1"/>
              </a:solidFill>
            </a:endParaRPr>
          </a:p>
        </p:txBody>
      </p:sp>
      <p:sp>
        <p:nvSpPr>
          <p:cNvPr id="3" name="2 Rectángulo"/>
          <p:cNvSpPr/>
          <p:nvPr/>
        </p:nvSpPr>
        <p:spPr>
          <a:xfrm>
            <a:off x="683568" y="1885121"/>
            <a:ext cx="7920880" cy="6678751"/>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2.1. </a:t>
            </a:r>
            <a:r>
              <a:rPr lang="es-CO" sz="1400" b="1" dirty="0">
                <a:solidFill>
                  <a:schemeClr val="accent1"/>
                </a:solidFill>
                <a:latin typeface="Arial" panose="020B0604020202020204" pitchFamily="34" charset="0"/>
                <a:cs typeface="Arial" panose="020B0604020202020204" pitchFamily="34" charset="0"/>
              </a:rPr>
              <a:t>Descargas directas sobre conductores de fase desprotegidas en líneas de distribución</a:t>
            </a:r>
            <a:r>
              <a:rPr lang="es-CO" sz="1400" b="1" dirty="0">
                <a:solidFill>
                  <a:schemeClr val="accent1"/>
                </a:solidFill>
                <a:latin typeface="Arial" panose="020B0604020202020204" pitchFamily="34" charset="0"/>
                <a:cs typeface="Arial" panose="020B0604020202020204" pitchFamily="34" charset="0"/>
              </a:rPr>
              <a:t> </a:t>
            </a:r>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r>
              <a:rPr lang="es-CO" sz="1400" dirty="0" smtClean="0">
                <a:latin typeface="Arial" panose="020B0604020202020204" pitchFamily="34" charset="0"/>
                <a:cs typeface="Arial" panose="020B0604020202020204" pitchFamily="34" charset="0"/>
              </a:rPr>
              <a:t>Descargas directas sobre conductores de fase desprotegidas en líneas de distribución producen  flameos  en la gran mayoría de los casos. Por ejemplo: Un </a:t>
            </a:r>
            <a:r>
              <a:rPr lang="es-CO" sz="1400" dirty="0">
                <a:latin typeface="Arial" panose="020B0604020202020204" pitchFamily="34" charset="0"/>
                <a:cs typeface="Arial" panose="020B0604020202020204" pitchFamily="34" charset="0"/>
              </a:rPr>
              <a:t>rayo tan pequeño como de 10kA podría producir una sobretensión de cerca de </a:t>
            </a:r>
            <a:r>
              <a:rPr lang="es-CO" sz="1400" dirty="0">
                <a:latin typeface="Arial" panose="020B0604020202020204" pitchFamily="34" charset="0"/>
                <a:cs typeface="Arial" panose="020B0604020202020204" pitchFamily="34" charset="0"/>
              </a:rPr>
              <a:t>2000 kV</a:t>
            </a:r>
            <a:r>
              <a:rPr lang="es-CO" sz="1400" dirty="0">
                <a:latin typeface="Arial" panose="020B0604020202020204" pitchFamily="34" charset="0"/>
                <a:cs typeface="Arial" panose="020B0604020202020204" pitchFamily="34" charset="0"/>
              </a:rPr>
              <a:t>, la cual está muy distante de los niveles de sobretensión de líneas de distribución que </a:t>
            </a:r>
            <a:r>
              <a:rPr lang="es-CO" sz="1400" dirty="0">
                <a:latin typeface="Arial" panose="020B0604020202020204" pitchFamily="34" charset="0"/>
                <a:cs typeface="Arial" panose="020B0604020202020204" pitchFamily="34" charset="0"/>
              </a:rPr>
              <a:t>operan </a:t>
            </a:r>
            <a:r>
              <a:rPr lang="es-CO" sz="1400" dirty="0">
                <a:latin typeface="Arial" panose="020B0604020202020204" pitchFamily="34" charset="0"/>
                <a:cs typeface="Arial" panose="020B0604020202020204" pitchFamily="34" charset="0"/>
              </a:rPr>
              <a:t>hasta </a:t>
            </a:r>
            <a:r>
              <a:rPr lang="es-CO" sz="1400" dirty="0">
                <a:latin typeface="Arial" panose="020B0604020202020204" pitchFamily="34" charset="0"/>
                <a:cs typeface="Arial" panose="020B0604020202020204" pitchFamily="34" charset="0"/>
              </a:rPr>
              <a:t>69kV</a:t>
            </a:r>
            <a:r>
              <a:rPr lang="es-CO" sz="1400" dirty="0" smtClean="0">
                <a:latin typeface="Arial" panose="020B0604020202020204" pitchFamily="34" charset="0"/>
                <a:cs typeface="Arial" panose="020B0604020202020204" pitchFamily="34" charset="0"/>
              </a:rPr>
              <a:t>.</a:t>
            </a: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5"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16014" t="19057" r="31449" b="18647"/>
          <a:stretch/>
        </p:blipFill>
        <p:spPr bwMode="auto">
          <a:xfrm>
            <a:off x="2147724" y="3507834"/>
            <a:ext cx="4608512" cy="307234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24113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2. </a:t>
            </a:r>
            <a:r>
              <a:rPr lang="es-CO" sz="2000" dirty="0" smtClean="0">
                <a:solidFill>
                  <a:schemeClr val="tx1"/>
                </a:solidFill>
              </a:rPr>
              <a:t>COMPORTAMIENTOS DE LAS LÍNEAS AÉREAS DE DISTRIBUCIÓN ANTE LAS DESCARGAS TIPO RAYO.</a:t>
            </a:r>
            <a:endParaRPr lang="es-CO" sz="2000" dirty="0">
              <a:solidFill>
                <a:schemeClr val="tx1"/>
              </a:solidFill>
            </a:endParaRPr>
          </a:p>
        </p:txBody>
      </p:sp>
      <p:sp>
        <p:nvSpPr>
          <p:cNvPr id="3" name="2 Rectángulo"/>
          <p:cNvSpPr/>
          <p:nvPr/>
        </p:nvSpPr>
        <p:spPr>
          <a:xfrm>
            <a:off x="683568" y="1885121"/>
            <a:ext cx="7920880" cy="9910405"/>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2.1.1. Incidencia de la Altura de la Estructura</a:t>
            </a:r>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Las descargas atmosféricas pueden tener un efecto </a:t>
            </a:r>
            <a:r>
              <a:rPr lang="es-CO" sz="1400" dirty="0" smtClean="0">
                <a:latin typeface="Arial" panose="020B0604020202020204" pitchFamily="34" charset="0"/>
                <a:cs typeface="Arial" panose="020B0604020202020204" pitchFamily="34" charset="0"/>
              </a:rPr>
              <a:t>muy significativo </a:t>
            </a:r>
            <a:r>
              <a:rPr lang="es-CO" sz="1400" dirty="0">
                <a:latin typeface="Arial" panose="020B0604020202020204" pitchFamily="34" charset="0"/>
                <a:cs typeface="Arial" panose="020B0604020202020204" pitchFamily="34" charset="0"/>
              </a:rPr>
              <a:t>en la confiabilidad de una línea, especialmente </a:t>
            </a:r>
            <a:r>
              <a:rPr lang="es-CO" sz="1400" dirty="0" smtClean="0">
                <a:latin typeface="Arial" panose="020B0604020202020204" pitchFamily="34" charset="0"/>
                <a:cs typeface="Arial" panose="020B0604020202020204" pitchFamily="34" charset="0"/>
              </a:rPr>
              <a:t>si </a:t>
            </a:r>
            <a:r>
              <a:rPr lang="es-CO" sz="1400" dirty="0">
                <a:latin typeface="Arial" panose="020B0604020202020204" pitchFamily="34" charset="0"/>
                <a:cs typeface="Arial" panose="020B0604020202020204" pitchFamily="34" charset="0"/>
              </a:rPr>
              <a:t>sus postes son más altos que el medio que la rodea. </a:t>
            </a:r>
            <a:r>
              <a:rPr lang="es-CO" sz="1400" dirty="0" smtClean="0">
                <a:latin typeface="Arial" panose="020B0604020202020204" pitchFamily="34" charset="0"/>
                <a:cs typeface="Arial" panose="020B0604020202020204" pitchFamily="34" charset="0"/>
              </a:rPr>
              <a:t>Muchos </a:t>
            </a:r>
            <a:r>
              <a:rPr lang="es-CO" sz="1400" dirty="0">
                <a:latin typeface="Arial" panose="020B0604020202020204" pitchFamily="34" charset="0"/>
                <a:cs typeface="Arial" panose="020B0604020202020204" pitchFamily="34" charset="0"/>
              </a:rPr>
              <a:t>rayos son recolectados por las estructuras más altas. La rata de recolección de rayos N, en campo abierto </a:t>
            </a:r>
          </a:p>
          <a:p>
            <a:pPr algn="just"/>
            <a:r>
              <a:rPr lang="es-CO" sz="1400" dirty="0">
                <a:latin typeface="Arial" panose="020B0604020202020204" pitchFamily="34" charset="0"/>
                <a:cs typeface="Arial" panose="020B0604020202020204" pitchFamily="34" charset="0"/>
              </a:rPr>
              <a:t>(sin árboles o edificios en la cercanía), es estimada de </a:t>
            </a:r>
            <a:r>
              <a:rPr lang="es-CO" sz="1400" dirty="0" smtClean="0">
                <a:latin typeface="Arial" panose="020B0604020202020204" pitchFamily="34" charset="0"/>
                <a:cs typeface="Arial" panose="020B0604020202020204" pitchFamily="34" charset="0"/>
              </a:rPr>
              <a:t>acuerdo </a:t>
            </a:r>
            <a:r>
              <a:rPr lang="es-CO" sz="1400" dirty="0">
                <a:latin typeface="Arial" panose="020B0604020202020204" pitchFamily="34" charset="0"/>
                <a:cs typeface="Arial" panose="020B0604020202020204" pitchFamily="34" charset="0"/>
              </a:rPr>
              <a:t>a la </a:t>
            </a:r>
            <a:r>
              <a:rPr lang="es-CO" sz="1400" dirty="0" smtClean="0">
                <a:latin typeface="Arial" panose="020B0604020202020204" pitchFamily="34" charset="0"/>
                <a:cs typeface="Arial" panose="020B0604020202020204" pitchFamily="34" charset="0"/>
              </a:rPr>
              <a:t>ecuación 8 (Ecuación de </a:t>
            </a:r>
            <a:r>
              <a:rPr lang="es-CO" sz="1400" dirty="0" err="1" smtClean="0">
                <a:latin typeface="Arial" panose="020B0604020202020204" pitchFamily="34" charset="0"/>
                <a:cs typeface="Arial" panose="020B0604020202020204" pitchFamily="34" charset="0"/>
              </a:rPr>
              <a:t>Eriksson</a:t>
            </a:r>
            <a:r>
              <a:rPr lang="es-CO" sz="1400" dirty="0" smtClean="0">
                <a:latin typeface="Arial" panose="020B0604020202020204" pitchFamily="34" charset="0"/>
                <a:cs typeface="Arial" panose="020B0604020202020204" pitchFamily="34" charset="0"/>
              </a:rPr>
              <a:t>).</a:t>
            </a: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Donde: </a:t>
            </a:r>
          </a:p>
          <a:p>
            <a:pPr algn="just"/>
            <a:r>
              <a:rPr lang="es-CO" sz="1400" dirty="0">
                <a:latin typeface="Arial" panose="020B0604020202020204" pitchFamily="34" charset="0"/>
                <a:cs typeface="Arial" panose="020B0604020202020204" pitchFamily="34" charset="0"/>
              </a:rPr>
              <a:t>h = Altura del poste (m) </a:t>
            </a:r>
          </a:p>
          <a:p>
            <a:pPr algn="just"/>
            <a:r>
              <a:rPr lang="es-CO" sz="1400" dirty="0">
                <a:latin typeface="Arial" panose="020B0604020202020204" pitchFamily="34" charset="0"/>
                <a:cs typeface="Arial" panose="020B0604020202020204" pitchFamily="34" charset="0"/>
              </a:rPr>
              <a:t>b = Ancho de la estructura (m) </a:t>
            </a:r>
          </a:p>
          <a:p>
            <a:pPr algn="just"/>
            <a:r>
              <a:rPr lang="es-CO" sz="1400" dirty="0" err="1">
                <a:latin typeface="Arial" panose="020B0604020202020204" pitchFamily="34" charset="0"/>
                <a:cs typeface="Arial" panose="020B0604020202020204" pitchFamily="34" charset="0"/>
              </a:rPr>
              <a:t>Ng</a:t>
            </a:r>
            <a:r>
              <a:rPr lang="es-CO" sz="1400" dirty="0">
                <a:latin typeface="Arial" panose="020B0604020202020204" pitchFamily="34" charset="0"/>
                <a:cs typeface="Arial" panose="020B0604020202020204" pitchFamily="34" charset="0"/>
              </a:rPr>
              <a:t> = Densidad de descargas (</a:t>
            </a:r>
            <a:r>
              <a:rPr lang="es-CO" sz="1400" dirty="0" smtClean="0">
                <a:latin typeface="Arial" panose="020B0604020202020204" pitchFamily="34" charset="0"/>
                <a:cs typeface="Arial" panose="020B0604020202020204" pitchFamily="34" charset="0"/>
              </a:rPr>
              <a:t>rayos/km2/año</a:t>
            </a:r>
            <a:r>
              <a:rPr lang="es-CO" sz="1400" dirty="0">
                <a:latin typeface="Arial" panose="020B0604020202020204" pitchFamily="34" charset="0"/>
                <a:cs typeface="Arial" panose="020B0604020202020204" pitchFamily="34" charset="0"/>
              </a:rPr>
              <a:t>) </a:t>
            </a:r>
          </a:p>
          <a:p>
            <a:pPr algn="just"/>
            <a:r>
              <a:rPr lang="es-CO" sz="1400" dirty="0">
                <a:latin typeface="Arial" panose="020B0604020202020204" pitchFamily="34" charset="0"/>
                <a:cs typeface="Arial" panose="020B0604020202020204" pitchFamily="34" charset="0"/>
              </a:rPr>
              <a:t>N = Rayos/100km/año </a:t>
            </a:r>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Para la mayoría de las líneas de distribución el factor b</a:t>
            </a:r>
            <a:r>
              <a:rPr lang="es-CO" sz="1400" dirty="0" smtClean="0">
                <a:latin typeface="Arial" panose="020B0604020202020204" pitchFamily="34" charset="0"/>
                <a:cs typeface="Arial" panose="020B0604020202020204" pitchFamily="34" charset="0"/>
              </a:rPr>
              <a:t>, ancho </a:t>
            </a:r>
            <a:r>
              <a:rPr lang="es-CO" sz="1400" dirty="0">
                <a:latin typeface="Arial" panose="020B0604020202020204" pitchFamily="34" charset="0"/>
                <a:cs typeface="Arial" panose="020B0604020202020204" pitchFamily="34" charset="0"/>
              </a:rPr>
              <a:t>de la estructura, es despreciable.</a:t>
            </a:r>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78664"/>
          <a:stretch/>
        </p:blipFill>
        <p:spPr bwMode="auto">
          <a:xfrm>
            <a:off x="3491880" y="3603240"/>
            <a:ext cx="1756762" cy="936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10875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2. </a:t>
            </a:r>
            <a:r>
              <a:rPr lang="es-CO" sz="2000" dirty="0" smtClean="0">
                <a:solidFill>
                  <a:schemeClr val="tx1"/>
                </a:solidFill>
              </a:rPr>
              <a:t>COMPORTAMIENTOS DE LAS LÍNEAS AÉREAS DE DISTRIBUCIÓN ANTE LAS DESCARGAS TIPO RAYO.</a:t>
            </a:r>
            <a:endParaRPr lang="es-CO" sz="2000" dirty="0">
              <a:solidFill>
                <a:schemeClr val="tx1"/>
              </a:solidFill>
            </a:endParaRPr>
          </a:p>
        </p:txBody>
      </p:sp>
      <p:sp>
        <p:nvSpPr>
          <p:cNvPr id="3" name="2 Rectángulo"/>
          <p:cNvSpPr/>
          <p:nvPr/>
        </p:nvSpPr>
        <p:spPr>
          <a:xfrm>
            <a:off x="683568" y="1885121"/>
            <a:ext cx="7920880" cy="8833187"/>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2.1.2. Protecciones por estructuras cercanas</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Árboles y edificios pueden jugar un papel preponderante </a:t>
            </a:r>
            <a:r>
              <a:rPr lang="es-CO" sz="1400" dirty="0" smtClean="0">
                <a:latin typeface="Arial" panose="020B0604020202020204" pitchFamily="34" charset="0"/>
                <a:cs typeface="Arial" panose="020B0604020202020204" pitchFamily="34" charset="0"/>
              </a:rPr>
              <a:t>en </a:t>
            </a:r>
            <a:r>
              <a:rPr lang="es-CO" sz="1400" dirty="0">
                <a:latin typeface="Arial" panose="020B0604020202020204" pitchFamily="34" charset="0"/>
                <a:cs typeface="Arial" panose="020B0604020202020204" pitchFamily="34" charset="0"/>
              </a:rPr>
              <a:t>el comportamiento de las líneas de distribución a las </a:t>
            </a:r>
            <a:r>
              <a:rPr lang="es-CO" sz="1400" dirty="0" smtClean="0">
                <a:latin typeface="Arial" panose="020B0604020202020204" pitchFamily="34" charset="0"/>
                <a:cs typeface="Arial" panose="020B0604020202020204" pitchFamily="34" charset="0"/>
              </a:rPr>
              <a:t>descargas </a:t>
            </a:r>
            <a:r>
              <a:rPr lang="es-CO" sz="1400" dirty="0">
                <a:latin typeface="Arial" panose="020B0604020202020204" pitchFamily="34" charset="0"/>
                <a:cs typeface="Arial" panose="020B0604020202020204" pitchFamily="34" charset="0"/>
              </a:rPr>
              <a:t>atmosféricas. Los árboles y los edificios </a:t>
            </a:r>
            <a:r>
              <a:rPr lang="es-CO" sz="1400" dirty="0" smtClean="0">
                <a:latin typeface="Arial" panose="020B0604020202020204" pitchFamily="34" charset="0"/>
                <a:cs typeface="Arial" panose="020B0604020202020204" pitchFamily="34" charset="0"/>
              </a:rPr>
              <a:t>pueden interceptar </a:t>
            </a:r>
            <a:r>
              <a:rPr lang="es-CO" sz="1400" dirty="0">
                <a:latin typeface="Arial" panose="020B0604020202020204" pitchFamily="34" charset="0"/>
                <a:cs typeface="Arial" panose="020B0604020202020204" pitchFamily="34" charset="0"/>
              </a:rPr>
              <a:t>muchas descargas tipo rayo que de otra </a:t>
            </a:r>
            <a:r>
              <a:rPr lang="es-CO" sz="1400" dirty="0" smtClean="0">
                <a:latin typeface="Arial" panose="020B0604020202020204" pitchFamily="34" charset="0"/>
                <a:cs typeface="Arial" panose="020B0604020202020204" pitchFamily="34" charset="0"/>
              </a:rPr>
              <a:t>manera </a:t>
            </a:r>
            <a:r>
              <a:rPr lang="es-CO" sz="1400" dirty="0">
                <a:latin typeface="Arial" panose="020B0604020202020204" pitchFamily="34" charset="0"/>
                <a:cs typeface="Arial" panose="020B0604020202020204" pitchFamily="34" charset="0"/>
              </a:rPr>
              <a:t>pudieran caer sobre la línea</a:t>
            </a:r>
            <a:r>
              <a:rPr lang="es-CO" sz="1400" dirty="0" smtClean="0">
                <a:latin typeface="Arial" panose="020B0604020202020204" pitchFamily="34" charset="0"/>
                <a:cs typeface="Arial" panose="020B0604020202020204" pitchFamily="34" charset="0"/>
              </a:rPr>
              <a:t>.</a:t>
            </a:r>
          </a:p>
          <a:p>
            <a:pPr algn="just"/>
            <a:endParaRPr lang="es-CO" sz="1400" dirty="0">
              <a:latin typeface="Arial" panose="020B0604020202020204" pitchFamily="34" charset="0"/>
              <a:cs typeface="Arial" panose="020B0604020202020204" pitchFamily="34" charset="0"/>
            </a:endParaRPr>
          </a:p>
          <a:p>
            <a:pPr algn="just"/>
            <a:r>
              <a:rPr lang="es-CO" sz="1400" dirty="0" smtClean="0">
                <a:latin typeface="Arial" panose="020B0604020202020204" pitchFamily="34" charset="0"/>
                <a:cs typeface="Arial" panose="020B0604020202020204" pitchFamily="34" charset="0"/>
              </a:rPr>
              <a:t> </a:t>
            </a:r>
            <a:r>
              <a:rPr lang="es-CO" sz="1400" dirty="0">
                <a:latin typeface="Arial" panose="020B0604020202020204" pitchFamily="34" charset="0"/>
                <a:cs typeface="Arial" panose="020B0604020202020204" pitchFamily="34" charset="0"/>
              </a:rPr>
              <a:t>El factor de </a:t>
            </a:r>
            <a:r>
              <a:rPr lang="es-CO" sz="1400" dirty="0" smtClean="0">
                <a:latin typeface="Arial" panose="020B0604020202020204" pitchFamily="34" charset="0"/>
                <a:cs typeface="Arial" panose="020B0604020202020204" pitchFamily="34" charset="0"/>
              </a:rPr>
              <a:t>protección </a:t>
            </a:r>
            <a:r>
              <a:rPr lang="es-CO" sz="1400" dirty="0" err="1">
                <a:latin typeface="Arial" panose="020B0604020202020204" pitchFamily="34" charset="0"/>
                <a:cs typeface="Arial" panose="020B0604020202020204" pitchFamily="34" charset="0"/>
              </a:rPr>
              <a:t>Sf</a:t>
            </a:r>
            <a:r>
              <a:rPr lang="es-CO" sz="1400" dirty="0">
                <a:latin typeface="Arial" panose="020B0604020202020204" pitchFamily="34" charset="0"/>
                <a:cs typeface="Arial" panose="020B0604020202020204" pitchFamily="34" charset="0"/>
              </a:rPr>
              <a:t>, se define como la porción por unidad de una </a:t>
            </a:r>
            <a:r>
              <a:rPr lang="es-CO" sz="1400" dirty="0" smtClean="0">
                <a:latin typeface="Arial" panose="020B0604020202020204" pitchFamily="34" charset="0"/>
                <a:cs typeface="Arial" panose="020B0604020202020204" pitchFamily="34" charset="0"/>
              </a:rPr>
              <a:t>línea </a:t>
            </a:r>
            <a:r>
              <a:rPr lang="es-CO" sz="1400" dirty="0">
                <a:latin typeface="Arial" panose="020B0604020202020204" pitchFamily="34" charset="0"/>
                <a:cs typeface="Arial" panose="020B0604020202020204" pitchFamily="34" charset="0"/>
              </a:rPr>
              <a:t>de distribución protegida por objetos cercanos. El </a:t>
            </a:r>
            <a:r>
              <a:rPr lang="es-CO" sz="1400" dirty="0" smtClean="0">
                <a:latin typeface="Arial" panose="020B0604020202020204" pitchFamily="34" charset="0"/>
                <a:cs typeface="Arial" panose="020B0604020202020204" pitchFamily="34" charset="0"/>
              </a:rPr>
              <a:t>número </a:t>
            </a:r>
            <a:r>
              <a:rPr lang="es-CO" sz="1400" dirty="0">
                <a:latin typeface="Arial" panose="020B0604020202020204" pitchFamily="34" charset="0"/>
                <a:cs typeface="Arial" panose="020B0604020202020204" pitchFamily="34" charset="0"/>
              </a:rPr>
              <a:t>de descargas a la línea es </a:t>
            </a:r>
            <a:r>
              <a:rPr lang="es-CO" sz="1400" dirty="0" smtClean="0">
                <a:latin typeface="Arial" panose="020B0604020202020204" pitchFamily="34" charset="0"/>
                <a:cs typeface="Arial" panose="020B0604020202020204" pitchFamily="34" charset="0"/>
              </a:rPr>
              <a:t>entonces</a:t>
            </a: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 </a:t>
            </a:r>
            <a:r>
              <a:rPr lang="es-CO" sz="1400" dirty="0" err="1" smtClean="0">
                <a:latin typeface="Arial" panose="020B0604020202020204" pitchFamily="34" charset="0"/>
                <a:cs typeface="Arial" panose="020B0604020202020204" pitchFamily="34" charset="0"/>
              </a:rPr>
              <a:t>N</a:t>
            </a:r>
            <a:r>
              <a:rPr lang="es-CO" sz="1000" dirty="0" err="1" smtClean="0">
                <a:latin typeface="Arial" panose="020B0604020202020204" pitchFamily="34" charset="0"/>
                <a:cs typeface="Arial" panose="020B0604020202020204" pitchFamily="34" charset="0"/>
              </a:rPr>
              <a:t>s</a:t>
            </a:r>
            <a:r>
              <a:rPr lang="es-CO" sz="1400" dirty="0" smtClean="0">
                <a:latin typeface="Arial" panose="020B0604020202020204" pitchFamily="34" charset="0"/>
                <a:cs typeface="Arial" panose="020B0604020202020204" pitchFamily="34" charset="0"/>
              </a:rPr>
              <a:t>=Es </a:t>
            </a:r>
            <a:r>
              <a:rPr lang="es-CO" sz="1400" dirty="0">
                <a:latin typeface="Arial" panose="020B0604020202020204" pitchFamily="34" charset="0"/>
                <a:cs typeface="Arial" panose="020B0604020202020204" pitchFamily="34" charset="0"/>
              </a:rPr>
              <a:t>el número de rayos recogidos por la línea protegida (rayos/100 km / año)</a:t>
            </a:r>
          </a:p>
          <a:p>
            <a:pPr algn="just"/>
            <a:r>
              <a:rPr lang="es-CO" sz="1400" dirty="0">
                <a:latin typeface="Arial" panose="020B0604020202020204" pitchFamily="34" charset="0"/>
                <a:cs typeface="Arial" panose="020B0604020202020204" pitchFamily="34" charset="0"/>
              </a:rPr>
              <a:t> </a:t>
            </a:r>
            <a:r>
              <a:rPr lang="es-CO" sz="1400" dirty="0" smtClean="0">
                <a:latin typeface="Arial" panose="020B0604020202020204" pitchFamily="34" charset="0"/>
                <a:cs typeface="Arial" panose="020B0604020202020204" pitchFamily="34" charset="0"/>
              </a:rPr>
              <a:t>N=Tasa </a:t>
            </a:r>
            <a:r>
              <a:rPr lang="es-CO" sz="1400" dirty="0">
                <a:latin typeface="Arial" panose="020B0604020202020204" pitchFamily="34" charset="0"/>
                <a:cs typeface="Arial" panose="020B0604020202020204" pitchFamily="34" charset="0"/>
              </a:rPr>
              <a:t>de descargas atmosféricas (descargas/100 km/año), ecuación </a:t>
            </a:r>
            <a:r>
              <a:rPr lang="es-CO" sz="1400" dirty="0" smtClean="0">
                <a:latin typeface="Arial" panose="020B0604020202020204" pitchFamily="34" charset="0"/>
                <a:cs typeface="Arial" panose="020B0604020202020204" pitchFamily="34" charset="0"/>
              </a:rPr>
              <a:t>8.</a:t>
            </a:r>
            <a:endParaRPr lang="es-CO" sz="1400" dirty="0">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 </a:t>
            </a:r>
            <a:r>
              <a:rPr lang="es-CO" sz="1400" dirty="0" err="1" smtClean="0">
                <a:latin typeface="Arial" panose="020B0604020202020204" pitchFamily="34" charset="0"/>
                <a:cs typeface="Arial" panose="020B0604020202020204" pitchFamily="34" charset="0"/>
              </a:rPr>
              <a:t>S</a:t>
            </a:r>
            <a:r>
              <a:rPr lang="es-CO" sz="1000" dirty="0" err="1" smtClean="0">
                <a:latin typeface="Arial" panose="020B0604020202020204" pitchFamily="34" charset="0"/>
                <a:cs typeface="Arial" panose="020B0604020202020204" pitchFamily="34" charset="0"/>
              </a:rPr>
              <a:t>f</a:t>
            </a:r>
            <a:r>
              <a:rPr lang="es-CO" sz="1400" dirty="0" smtClean="0">
                <a:latin typeface="Arial" panose="020B0604020202020204" pitchFamily="34" charset="0"/>
                <a:cs typeface="Arial" panose="020B0604020202020204" pitchFamily="34" charset="0"/>
              </a:rPr>
              <a:t>=Es </a:t>
            </a:r>
            <a:r>
              <a:rPr lang="es-CO" sz="1400" dirty="0">
                <a:latin typeface="Arial" panose="020B0604020202020204" pitchFamily="34" charset="0"/>
                <a:cs typeface="Arial" panose="020B0604020202020204" pitchFamily="34" charset="0"/>
              </a:rPr>
              <a:t>el factor de protección del medio ambiente, que van de 0 a 1.</a:t>
            </a: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8098" y="4229034"/>
            <a:ext cx="1680006" cy="496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41871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2. </a:t>
            </a:r>
            <a:r>
              <a:rPr lang="es-CO" sz="2000" dirty="0" smtClean="0">
                <a:solidFill>
                  <a:schemeClr val="tx1"/>
                </a:solidFill>
              </a:rPr>
              <a:t>COMPORTAMIENTOS DE LAS LÍNEAS AÉREAS DE DISTRIBUCIÓN ANTE LAS DESCARGAS TIPO RAYO.</a:t>
            </a:r>
            <a:endParaRPr lang="es-CO" sz="2000" dirty="0">
              <a:solidFill>
                <a:schemeClr val="tx1"/>
              </a:solidFill>
            </a:endParaRPr>
          </a:p>
        </p:txBody>
      </p:sp>
      <p:sp>
        <p:nvSpPr>
          <p:cNvPr id="3" name="2 Rectángulo"/>
          <p:cNvSpPr/>
          <p:nvPr/>
        </p:nvSpPr>
        <p:spPr>
          <a:xfrm>
            <a:off x="683568" y="1885121"/>
            <a:ext cx="7920880" cy="7540526"/>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2.1.2. Protecciones por estructuras cercanas</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Un factor de protección de 0,0 significa que la línea de distribución está en campo </a:t>
            </a:r>
            <a:r>
              <a:rPr lang="es-CO" sz="1400" dirty="0" smtClean="0">
                <a:latin typeface="Arial" panose="020B0604020202020204" pitchFamily="34" charset="0"/>
                <a:cs typeface="Arial" panose="020B0604020202020204" pitchFamily="34" charset="0"/>
              </a:rPr>
              <a:t>abierto y </a:t>
            </a:r>
            <a:r>
              <a:rPr lang="es-CO" sz="1400" dirty="0">
                <a:latin typeface="Arial" panose="020B0604020202020204" pitchFamily="34" charset="0"/>
                <a:cs typeface="Arial" panose="020B0604020202020204" pitchFamily="34" charset="0"/>
              </a:rPr>
              <a:t>que no dispone de objetos para protecciones en las cercanías, y un factor de 1,0 </a:t>
            </a:r>
            <a:r>
              <a:rPr lang="es-CO" sz="1400" dirty="0" smtClean="0">
                <a:latin typeface="Arial" panose="020B0604020202020204" pitchFamily="34" charset="0"/>
                <a:cs typeface="Arial" panose="020B0604020202020204" pitchFamily="34" charset="0"/>
              </a:rPr>
              <a:t>significa </a:t>
            </a:r>
            <a:r>
              <a:rPr lang="es-CO" sz="1400" dirty="0">
                <a:latin typeface="Arial" panose="020B0604020202020204" pitchFamily="34" charset="0"/>
                <a:cs typeface="Arial" panose="020B0604020202020204" pitchFamily="34" charset="0"/>
              </a:rPr>
              <a:t>que la línea de distribución está completamente protegida contra descargas </a:t>
            </a:r>
            <a:r>
              <a:rPr lang="es-CO" sz="1400" dirty="0" smtClean="0">
                <a:latin typeface="Arial" panose="020B0604020202020204" pitchFamily="34" charset="0"/>
                <a:cs typeface="Arial" panose="020B0604020202020204" pitchFamily="34" charset="0"/>
              </a:rPr>
              <a:t>directas </a:t>
            </a:r>
            <a:r>
              <a:rPr lang="es-CO" sz="1400" dirty="0">
                <a:latin typeface="Arial" panose="020B0604020202020204" pitchFamily="34" charset="0"/>
                <a:cs typeface="Arial" panose="020B0604020202020204" pitchFamily="34" charset="0"/>
              </a:rPr>
              <a:t>tipo rayo. </a:t>
            </a:r>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r>
              <a:rPr lang="es-CO" sz="1400" dirty="0" smtClean="0">
                <a:latin typeface="Arial" panose="020B0604020202020204" pitchFamily="34" charset="0"/>
                <a:cs typeface="Arial" panose="020B0604020202020204" pitchFamily="34" charset="0"/>
              </a:rPr>
              <a:t>La </a:t>
            </a:r>
            <a:r>
              <a:rPr lang="es-CO" sz="1400" dirty="0">
                <a:latin typeface="Arial" panose="020B0604020202020204" pitchFamily="34" charset="0"/>
                <a:cs typeface="Arial" panose="020B0604020202020204" pitchFamily="34" charset="0"/>
              </a:rPr>
              <a:t>Figura </a:t>
            </a:r>
            <a:r>
              <a:rPr lang="es-CO" sz="1400" dirty="0" smtClean="0">
                <a:latin typeface="Arial" panose="020B0604020202020204" pitchFamily="34" charset="0"/>
                <a:cs typeface="Arial" panose="020B0604020202020204" pitchFamily="34" charset="0"/>
              </a:rPr>
              <a:t>4, </a:t>
            </a:r>
            <a:r>
              <a:rPr lang="es-CO" sz="1400" dirty="0">
                <a:latin typeface="Arial" panose="020B0604020202020204" pitchFamily="34" charset="0"/>
                <a:cs typeface="Arial" panose="020B0604020202020204" pitchFamily="34" charset="0"/>
              </a:rPr>
              <a:t>muestra los medios para aproximarse a los factores de protección con objetos de varias alturas, para una línea de distribución de 10 metros de </a:t>
            </a:r>
            <a:r>
              <a:rPr lang="es-CO" sz="1400" dirty="0" smtClean="0">
                <a:latin typeface="Arial" panose="020B0604020202020204" pitchFamily="34" charset="0"/>
                <a:cs typeface="Arial" panose="020B0604020202020204" pitchFamily="34" charset="0"/>
              </a:rPr>
              <a:t>altura</a:t>
            </a:r>
            <a:r>
              <a:rPr lang="es-CO" sz="1400" dirty="0">
                <a:latin typeface="Arial" panose="020B0604020202020204" pitchFamily="34" charset="0"/>
                <a:cs typeface="Arial" panose="020B0604020202020204" pitchFamily="34" charset="0"/>
              </a:rPr>
              <a:t>. Se asume que los objetos están en una línea uniforme y paralela a la línea de </a:t>
            </a:r>
            <a:r>
              <a:rPr lang="es-CO" sz="1400" dirty="0" smtClean="0">
                <a:latin typeface="Arial" panose="020B0604020202020204" pitchFamily="34" charset="0"/>
                <a:cs typeface="Arial" panose="020B0604020202020204" pitchFamily="34" charset="0"/>
              </a:rPr>
              <a:t>distribución</a:t>
            </a:r>
            <a:r>
              <a:rPr lang="es-CO" sz="1400" dirty="0">
                <a:latin typeface="Arial" panose="020B0604020202020204" pitchFamily="34" charset="0"/>
                <a:cs typeface="Arial" panose="020B0604020202020204" pitchFamily="34" charset="0"/>
              </a:rPr>
              <a:t>. Se podría representar como una hilera de árboles o edificios paralela a la </a:t>
            </a:r>
            <a:r>
              <a:rPr lang="es-CO" sz="1400" dirty="0" smtClean="0">
                <a:latin typeface="Arial" panose="020B0604020202020204" pitchFamily="34" charset="0"/>
                <a:cs typeface="Arial" panose="020B0604020202020204" pitchFamily="34" charset="0"/>
              </a:rPr>
              <a:t>línea </a:t>
            </a:r>
            <a:r>
              <a:rPr lang="es-CO" sz="1400" dirty="0">
                <a:latin typeface="Arial" panose="020B0604020202020204" pitchFamily="34" charset="0"/>
                <a:cs typeface="Arial" panose="020B0604020202020204" pitchFamily="34" charset="0"/>
              </a:rPr>
              <a:t>de </a:t>
            </a:r>
            <a:r>
              <a:rPr lang="es-CO" sz="1400" dirty="0" smtClean="0">
                <a:latin typeface="Arial" panose="020B0604020202020204" pitchFamily="34" charset="0"/>
                <a:cs typeface="Arial" panose="020B0604020202020204" pitchFamily="34" charset="0"/>
              </a:rPr>
              <a:t>distribución.</a:t>
            </a: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49392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2. </a:t>
            </a:r>
            <a:r>
              <a:rPr lang="es-CO" sz="2000" dirty="0" smtClean="0">
                <a:solidFill>
                  <a:schemeClr val="tx1"/>
                </a:solidFill>
              </a:rPr>
              <a:t>COMPORTAMIENTOS DE LAS LÍNEAS AÉREAS DE DISTRIBUCIÓN ANTE LAS DESCARGAS TIPO RAYO.</a:t>
            </a:r>
            <a:endParaRPr lang="es-CO" sz="2000" dirty="0">
              <a:solidFill>
                <a:schemeClr val="tx1"/>
              </a:solidFill>
            </a:endParaRPr>
          </a:p>
        </p:txBody>
      </p:sp>
      <p:sp>
        <p:nvSpPr>
          <p:cNvPr id="3" name="2 Rectángulo"/>
          <p:cNvSpPr/>
          <p:nvPr/>
        </p:nvSpPr>
        <p:spPr>
          <a:xfrm>
            <a:off x="683568" y="1885121"/>
            <a:ext cx="7920880" cy="10125849"/>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2.1.2. Protecciones por estructuras cercanas</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ctr"/>
            <a:r>
              <a:rPr lang="es-CO" sz="1400" dirty="0" smtClean="0">
                <a:latin typeface="Arial" panose="020B0604020202020204" pitchFamily="34" charset="0"/>
                <a:cs typeface="Arial" panose="020B0604020202020204" pitchFamily="34" charset="0"/>
              </a:rPr>
              <a:t>Figura 4 </a:t>
            </a:r>
            <a:r>
              <a:rPr lang="es-CO" sz="1400" dirty="0">
                <a:latin typeface="Arial" panose="020B0604020202020204" pitchFamily="34" charset="0"/>
                <a:cs typeface="Arial" panose="020B0604020202020204" pitchFamily="34" charset="0"/>
              </a:rPr>
              <a:t>Factores de protección por cercanía de objetos de diferentes alturas para una </a:t>
            </a:r>
          </a:p>
          <a:p>
            <a:pPr algn="ctr"/>
            <a:r>
              <a:rPr lang="es-CO" sz="1400" dirty="0">
                <a:latin typeface="Arial" panose="020B0604020202020204" pitchFamily="34" charset="0"/>
                <a:cs typeface="Arial" panose="020B0604020202020204" pitchFamily="34" charset="0"/>
              </a:rPr>
              <a:t>línea de distribución de 10 metros de altura.</a:t>
            </a:r>
            <a:endParaRPr lang="es-CO" sz="1400" dirty="0" smtClean="0">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2552048"/>
            <a:ext cx="5400600" cy="29504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00494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2. </a:t>
            </a:r>
            <a:r>
              <a:rPr lang="es-CO" sz="2000" dirty="0" smtClean="0">
                <a:solidFill>
                  <a:schemeClr val="tx1"/>
                </a:solidFill>
              </a:rPr>
              <a:t>COMPORTAMIENTOS DE LAS LÍNEAS AÉREAS DE DISTRIBUCIÓN ANTE LAS DESCARGAS TIPO RAYO.</a:t>
            </a:r>
            <a:endParaRPr lang="es-CO" sz="2000" dirty="0">
              <a:solidFill>
                <a:schemeClr val="tx1"/>
              </a:solidFill>
            </a:endParaRPr>
          </a:p>
        </p:txBody>
      </p:sp>
      <p:sp>
        <p:nvSpPr>
          <p:cNvPr id="3" name="2 Rectángulo"/>
          <p:cNvSpPr/>
          <p:nvPr/>
        </p:nvSpPr>
        <p:spPr>
          <a:xfrm>
            <a:off x="539552" y="1772816"/>
            <a:ext cx="8051124" cy="11418510"/>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2.1.2. Protecciones por estructuras cercanas</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La Figura 4</a:t>
            </a:r>
            <a:r>
              <a:rPr lang="es-CO" sz="1400" dirty="0" smtClean="0">
                <a:latin typeface="Arial" panose="020B0604020202020204" pitchFamily="34" charset="0"/>
                <a:cs typeface="Arial" panose="020B0604020202020204" pitchFamily="34" charset="0"/>
              </a:rPr>
              <a:t> </a:t>
            </a:r>
            <a:r>
              <a:rPr lang="es-CO" sz="1400" dirty="0">
                <a:latin typeface="Arial" panose="020B0604020202020204" pitchFamily="34" charset="0"/>
                <a:cs typeface="Arial" panose="020B0604020202020204" pitchFamily="34" charset="0"/>
              </a:rPr>
              <a:t>puede utilizarse también para objetos que están ubicados en ambos lados </a:t>
            </a:r>
            <a:r>
              <a:rPr lang="es-CO" sz="1400" dirty="0" smtClean="0">
                <a:latin typeface="Arial" panose="020B0604020202020204" pitchFamily="34" charset="0"/>
                <a:cs typeface="Arial" panose="020B0604020202020204" pitchFamily="34" charset="0"/>
              </a:rPr>
              <a:t>de </a:t>
            </a:r>
            <a:r>
              <a:rPr lang="es-CO" sz="1400" dirty="0">
                <a:latin typeface="Arial" panose="020B0604020202020204" pitchFamily="34" charset="0"/>
                <a:cs typeface="Arial" panose="020B0604020202020204" pitchFamily="34" charset="0"/>
              </a:rPr>
              <a:t>la línea de distribución, si se suman los factores de protección para los lados derecho e </a:t>
            </a:r>
            <a:r>
              <a:rPr lang="es-CO" sz="1400" dirty="0" smtClean="0">
                <a:latin typeface="Arial" panose="020B0604020202020204" pitchFamily="34" charset="0"/>
                <a:cs typeface="Arial" panose="020B0604020202020204" pitchFamily="34" charset="0"/>
              </a:rPr>
              <a:t>izquierdo </a:t>
            </a:r>
            <a:r>
              <a:rPr lang="es-CO" sz="1400" dirty="0">
                <a:latin typeface="Arial" panose="020B0604020202020204" pitchFamily="34" charset="0"/>
                <a:cs typeface="Arial" panose="020B0604020202020204" pitchFamily="34" charset="0"/>
              </a:rPr>
              <a:t>(si la suma de los factores de protección es mayor de uno, entonces el factor </a:t>
            </a:r>
            <a:r>
              <a:rPr lang="es-CO" sz="1400" dirty="0" smtClean="0">
                <a:latin typeface="Arial" panose="020B0604020202020204" pitchFamily="34" charset="0"/>
                <a:cs typeface="Arial" panose="020B0604020202020204" pitchFamily="34" charset="0"/>
              </a:rPr>
              <a:t>total </a:t>
            </a:r>
            <a:r>
              <a:rPr lang="es-CO" sz="1400" dirty="0">
                <a:latin typeface="Arial" panose="020B0604020202020204" pitchFamily="34" charset="0"/>
                <a:cs typeface="Arial" panose="020B0604020202020204" pitchFamily="34" charset="0"/>
              </a:rPr>
              <a:t>de protección es igual a uno), la </a:t>
            </a:r>
            <a:r>
              <a:rPr lang="es-CO" sz="1400" dirty="0" smtClean="0">
                <a:latin typeface="Arial" panose="020B0604020202020204" pitchFamily="34" charset="0"/>
                <a:cs typeface="Arial" panose="020B0604020202020204" pitchFamily="34" charset="0"/>
              </a:rPr>
              <a:t>ecuación10 </a:t>
            </a:r>
            <a:r>
              <a:rPr lang="es-CO" sz="1400" dirty="0">
                <a:latin typeface="Arial" panose="020B0604020202020204" pitchFamily="34" charset="0"/>
                <a:cs typeface="Arial" panose="020B0604020202020204" pitchFamily="34" charset="0"/>
              </a:rPr>
              <a:t>indica cómo debe realizarse la suma de </a:t>
            </a:r>
            <a:r>
              <a:rPr lang="es-CO" sz="1400" dirty="0" smtClean="0">
                <a:latin typeface="Arial" panose="020B0604020202020204" pitchFamily="34" charset="0"/>
                <a:cs typeface="Arial" panose="020B0604020202020204" pitchFamily="34" charset="0"/>
              </a:rPr>
              <a:t>los </a:t>
            </a:r>
            <a:r>
              <a:rPr lang="es-CO" sz="1400" dirty="0">
                <a:latin typeface="Arial" panose="020B0604020202020204" pitchFamily="34" charset="0"/>
                <a:cs typeface="Arial" panose="020B0604020202020204" pitchFamily="34" charset="0"/>
              </a:rPr>
              <a:t>factores de </a:t>
            </a:r>
            <a:r>
              <a:rPr lang="es-CO" sz="1400" dirty="0" smtClean="0">
                <a:latin typeface="Arial" panose="020B0604020202020204" pitchFamily="34" charset="0"/>
                <a:cs typeface="Arial" panose="020B0604020202020204" pitchFamily="34" charset="0"/>
              </a:rPr>
              <a:t>protección.</a:t>
            </a: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Muchas de las salidas relacionadas con las descargas tipo rayo de las líneas de bajo </a:t>
            </a:r>
            <a:r>
              <a:rPr lang="es-CO" sz="1400" dirty="0" smtClean="0">
                <a:latin typeface="Arial" panose="020B0604020202020204" pitchFamily="34" charset="0"/>
                <a:cs typeface="Arial" panose="020B0604020202020204" pitchFamily="34" charset="0"/>
              </a:rPr>
              <a:t>aislamiento </a:t>
            </a:r>
            <a:r>
              <a:rPr lang="es-CO" sz="1400" dirty="0">
                <a:latin typeface="Arial" panose="020B0604020202020204" pitchFamily="34" charset="0"/>
                <a:cs typeface="Arial" panose="020B0604020202020204" pitchFamily="34" charset="0"/>
              </a:rPr>
              <a:t>son ocasionadas por rayos que chocan con tierra en las proximidades de la </a:t>
            </a:r>
            <a:r>
              <a:rPr lang="es-CO" sz="1400" dirty="0" smtClean="0">
                <a:latin typeface="Arial" panose="020B0604020202020204" pitchFamily="34" charset="0"/>
                <a:cs typeface="Arial" panose="020B0604020202020204" pitchFamily="34" charset="0"/>
              </a:rPr>
              <a:t>línea </a:t>
            </a:r>
            <a:r>
              <a:rPr lang="es-CO" sz="1400" dirty="0">
                <a:latin typeface="Arial" panose="020B0604020202020204" pitchFamily="34" charset="0"/>
                <a:cs typeface="Arial" panose="020B0604020202020204" pitchFamily="34" charset="0"/>
              </a:rPr>
              <a:t>y las tensiones inducidas por rayos en líneas de distribución que terminan cerca de </a:t>
            </a:r>
            <a:r>
              <a:rPr lang="es-CO" sz="1400" dirty="0" smtClean="0">
                <a:latin typeface="Arial" panose="020B0604020202020204" pitchFamily="34" charset="0"/>
                <a:cs typeface="Arial" panose="020B0604020202020204" pitchFamily="34" charset="0"/>
              </a:rPr>
              <a:t>la </a:t>
            </a:r>
            <a:r>
              <a:rPr lang="es-CO" sz="1400" dirty="0">
                <a:latin typeface="Arial" panose="020B0604020202020204" pitchFamily="34" charset="0"/>
                <a:cs typeface="Arial" panose="020B0604020202020204" pitchFamily="34" charset="0"/>
              </a:rPr>
              <a:t>línea son inferiores a 300 </a:t>
            </a:r>
            <a:r>
              <a:rPr lang="es-CO" sz="1400" dirty="0" smtClean="0">
                <a:latin typeface="Arial" panose="020B0604020202020204" pitchFamily="34" charset="0"/>
                <a:cs typeface="Arial" panose="020B0604020202020204" pitchFamily="34" charset="0"/>
              </a:rPr>
              <a:t>kV.</a:t>
            </a:r>
            <a:endParaRPr lang="es-CO" sz="1400" dirty="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4693" y="3902042"/>
            <a:ext cx="4021564" cy="448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41452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2. </a:t>
            </a:r>
            <a:r>
              <a:rPr lang="es-CO" sz="2000" dirty="0" smtClean="0">
                <a:solidFill>
                  <a:schemeClr val="tx1"/>
                </a:solidFill>
              </a:rPr>
              <a:t>COMPORTAMIENTOS DE LAS LÍNEAS AÉREAS DE DISTRIBUCIÓN ANTE LAS DESCARGAS TIPO RAYO.</a:t>
            </a:r>
            <a:endParaRPr lang="es-CO" sz="2000" dirty="0">
              <a:solidFill>
                <a:schemeClr val="tx1"/>
              </a:solidFill>
            </a:endParaRPr>
          </a:p>
        </p:txBody>
      </p:sp>
      <p:sp>
        <p:nvSpPr>
          <p:cNvPr id="3" name="2 Rectángulo"/>
          <p:cNvSpPr/>
          <p:nvPr/>
        </p:nvSpPr>
        <p:spPr>
          <a:xfrm>
            <a:off x="539552" y="1772816"/>
            <a:ext cx="4248472" cy="12926616"/>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2.1.2. Protecciones por estructuras cercanas</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Ejemplo:</a:t>
            </a:r>
          </a:p>
          <a:p>
            <a:pPr algn="just"/>
            <a:endParaRPr lang="es-CO" sz="1400" dirty="0">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consideremos una línea </a:t>
            </a:r>
            <a:r>
              <a:rPr lang="es-CO" sz="1400" dirty="0" smtClean="0">
                <a:latin typeface="Arial" panose="020B0604020202020204" pitchFamily="34" charset="0"/>
                <a:cs typeface="Arial" panose="020B0604020202020204" pitchFamily="34" charset="0"/>
              </a:rPr>
              <a:t>aérea </a:t>
            </a:r>
            <a:r>
              <a:rPr lang="es-CO" sz="1400" dirty="0">
                <a:latin typeface="Arial" panose="020B0604020202020204" pitchFamily="34" charset="0"/>
                <a:cs typeface="Arial" panose="020B0604020202020204" pitchFamily="34" charset="0"/>
              </a:rPr>
              <a:t>de distribución de 10 metros de altura con </a:t>
            </a:r>
            <a:r>
              <a:rPr lang="es-CO" sz="1400" dirty="0" smtClean="0">
                <a:latin typeface="Arial" panose="020B0604020202020204" pitchFamily="34" charset="0"/>
                <a:cs typeface="Arial" panose="020B0604020202020204" pitchFamily="34" charset="0"/>
              </a:rPr>
              <a:t>las siguientes </a:t>
            </a:r>
            <a:r>
              <a:rPr lang="es-CO" sz="1400" dirty="0">
                <a:latin typeface="Arial" panose="020B0604020202020204" pitchFamily="34" charset="0"/>
                <a:cs typeface="Arial" panose="020B0604020202020204" pitchFamily="34" charset="0"/>
              </a:rPr>
              <a:t>filas de edificios en cada lado: </a:t>
            </a:r>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marL="342900" indent="-342900" algn="just">
              <a:buAutoNum type="alphaLcParenR"/>
            </a:pPr>
            <a:r>
              <a:rPr lang="es-CO" sz="1400" dirty="0" smtClean="0">
                <a:latin typeface="Arial" panose="020B0604020202020204" pitchFamily="34" charset="0"/>
                <a:cs typeface="Arial" panose="020B0604020202020204" pitchFamily="34" charset="0"/>
              </a:rPr>
              <a:t>Una </a:t>
            </a:r>
            <a:r>
              <a:rPr lang="es-CO" sz="1400" dirty="0">
                <a:latin typeface="Arial" panose="020B0604020202020204" pitchFamily="34" charset="0"/>
                <a:cs typeface="Arial" panose="020B0604020202020204" pitchFamily="34" charset="0"/>
              </a:rPr>
              <a:t>fila de edificios de 7.5 m de altura, 30 m a la </a:t>
            </a:r>
            <a:r>
              <a:rPr lang="es-CO" sz="1400" dirty="0" smtClean="0">
                <a:latin typeface="Arial" panose="020B0604020202020204" pitchFamily="34" charset="0"/>
                <a:cs typeface="Arial" panose="020B0604020202020204" pitchFamily="34" charset="0"/>
              </a:rPr>
              <a:t>izquierda </a:t>
            </a:r>
            <a:r>
              <a:rPr lang="es-CO" sz="1400" dirty="0">
                <a:latin typeface="Arial" panose="020B0604020202020204" pitchFamily="34" charset="0"/>
                <a:cs typeface="Arial" panose="020B0604020202020204" pitchFamily="34" charset="0"/>
              </a:rPr>
              <a:t>de la línea de distribución (</a:t>
            </a:r>
            <a:r>
              <a:rPr lang="es-CO" sz="1400" dirty="0" err="1">
                <a:latin typeface="Arial" panose="020B0604020202020204" pitchFamily="34" charset="0"/>
                <a:cs typeface="Arial" panose="020B0604020202020204" pitchFamily="34" charset="0"/>
              </a:rPr>
              <a:t>Sf</a:t>
            </a:r>
            <a:r>
              <a:rPr lang="es-CO" sz="1400" dirty="0">
                <a:latin typeface="Arial" panose="020B0604020202020204" pitchFamily="34" charset="0"/>
                <a:cs typeface="Arial" panose="020B0604020202020204" pitchFamily="34" charset="0"/>
              </a:rPr>
              <a:t>=0.23</a:t>
            </a:r>
            <a:r>
              <a:rPr lang="es-CO" sz="1400" dirty="0" smtClean="0">
                <a:latin typeface="Arial" panose="020B0604020202020204" pitchFamily="34" charset="0"/>
                <a:cs typeface="Arial" panose="020B0604020202020204" pitchFamily="34" charset="0"/>
              </a:rPr>
              <a:t>).</a:t>
            </a:r>
          </a:p>
          <a:p>
            <a:pPr marL="342900" indent="-342900" algn="just">
              <a:buAutoNum type="alphaLcParenR"/>
            </a:pPr>
            <a:endParaRPr lang="es-CO" sz="1400" dirty="0" smtClean="0">
              <a:latin typeface="Arial" panose="020B0604020202020204" pitchFamily="34" charset="0"/>
              <a:cs typeface="Arial" panose="020B0604020202020204" pitchFamily="34" charset="0"/>
            </a:endParaRPr>
          </a:p>
          <a:p>
            <a:pPr marL="342900" indent="-342900" algn="just">
              <a:buAutoNum type="alphaLcParenR"/>
            </a:pPr>
            <a:r>
              <a:rPr lang="es-CO" sz="1400" dirty="0" smtClean="0">
                <a:latin typeface="Arial" panose="020B0604020202020204" pitchFamily="34" charset="0"/>
                <a:cs typeface="Arial" panose="020B0604020202020204" pitchFamily="34" charset="0"/>
              </a:rPr>
              <a:t>Una </a:t>
            </a:r>
            <a:r>
              <a:rPr lang="es-CO" sz="1400" dirty="0">
                <a:latin typeface="Arial" panose="020B0604020202020204" pitchFamily="34" charset="0"/>
                <a:cs typeface="Arial" panose="020B0604020202020204" pitchFamily="34" charset="0"/>
              </a:rPr>
              <a:t>fila de 15 m de altura, 40 m a la derecha de la </a:t>
            </a:r>
            <a:r>
              <a:rPr lang="es-CO" sz="1400" dirty="0" smtClean="0">
                <a:latin typeface="Arial" panose="020B0604020202020204" pitchFamily="34" charset="0"/>
                <a:cs typeface="Arial" panose="020B0604020202020204" pitchFamily="34" charset="0"/>
              </a:rPr>
              <a:t> línea </a:t>
            </a:r>
            <a:r>
              <a:rPr lang="es-CO" sz="1400" dirty="0">
                <a:latin typeface="Arial" panose="020B0604020202020204" pitchFamily="34" charset="0"/>
                <a:cs typeface="Arial" panose="020B0604020202020204" pitchFamily="34" charset="0"/>
              </a:rPr>
              <a:t>de distribución (</a:t>
            </a:r>
            <a:r>
              <a:rPr lang="es-CO" sz="1400" dirty="0" err="1">
                <a:latin typeface="Arial" panose="020B0604020202020204" pitchFamily="34" charset="0"/>
                <a:cs typeface="Arial" panose="020B0604020202020204" pitchFamily="34" charset="0"/>
              </a:rPr>
              <a:t>Sf</a:t>
            </a:r>
            <a:r>
              <a:rPr lang="es-CO" sz="1400" dirty="0">
                <a:latin typeface="Arial" panose="020B0604020202020204" pitchFamily="34" charset="0"/>
                <a:cs typeface="Arial" panose="020B0604020202020204" pitchFamily="34" charset="0"/>
              </a:rPr>
              <a:t> = 0.4) </a:t>
            </a:r>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Si la densidad de descargas a tierra </a:t>
            </a:r>
            <a:r>
              <a:rPr lang="es-CO" sz="1400" dirty="0" smtClean="0">
                <a:latin typeface="Arial" panose="020B0604020202020204" pitchFamily="34" charset="0"/>
                <a:cs typeface="Arial" panose="020B0604020202020204" pitchFamily="34" charset="0"/>
              </a:rPr>
              <a:t>GFD es </a:t>
            </a:r>
            <a:r>
              <a:rPr lang="es-CO" sz="1400" dirty="0">
                <a:latin typeface="Arial" panose="020B0604020202020204" pitchFamily="34" charset="0"/>
                <a:cs typeface="Arial" panose="020B0604020202020204" pitchFamily="34" charset="0"/>
              </a:rPr>
              <a:t>de </a:t>
            </a:r>
            <a:r>
              <a:rPr lang="es-CO" sz="1400" dirty="0" smtClean="0">
                <a:latin typeface="Arial" panose="020B0604020202020204" pitchFamily="34" charset="0"/>
                <a:cs typeface="Arial" panose="020B0604020202020204" pitchFamily="34" charset="0"/>
              </a:rPr>
              <a:t>1 descarga/km2/año</a:t>
            </a:r>
            <a:r>
              <a:rPr lang="es-CO" sz="1400" dirty="0">
                <a:latin typeface="Arial" panose="020B0604020202020204" pitchFamily="34" charset="0"/>
                <a:cs typeface="Arial" panose="020B0604020202020204" pitchFamily="34" charset="0"/>
              </a:rPr>
              <a:t>, el número de rayos directos sobre la </a:t>
            </a:r>
            <a:r>
              <a:rPr lang="es-CO" sz="1400" dirty="0" smtClean="0">
                <a:latin typeface="Arial" panose="020B0604020202020204" pitchFamily="34" charset="0"/>
                <a:cs typeface="Arial" panose="020B0604020202020204" pitchFamily="34" charset="0"/>
              </a:rPr>
              <a:t>línea </a:t>
            </a:r>
            <a:r>
              <a:rPr lang="es-CO" sz="1400" dirty="0">
                <a:latin typeface="Arial" panose="020B0604020202020204" pitchFamily="34" charset="0"/>
                <a:cs typeface="Arial" panose="020B0604020202020204" pitchFamily="34" charset="0"/>
              </a:rPr>
              <a:t>aérea de distribución en campo abierto sería de </a:t>
            </a:r>
            <a:r>
              <a:rPr lang="es-CO" sz="1400" dirty="0" smtClean="0">
                <a:latin typeface="Arial" panose="020B0604020202020204" pitchFamily="34" charset="0"/>
                <a:cs typeface="Arial" panose="020B0604020202020204" pitchFamily="34" charset="0"/>
              </a:rPr>
              <a:t>11.15 </a:t>
            </a:r>
            <a:r>
              <a:rPr lang="es-CO" sz="1400" dirty="0">
                <a:latin typeface="Arial" panose="020B0604020202020204" pitchFamily="34" charset="0"/>
                <a:cs typeface="Arial" panose="020B0604020202020204" pitchFamily="34" charset="0"/>
              </a:rPr>
              <a:t>descargas/100 km/año, [de la ecuación </a:t>
            </a:r>
            <a:r>
              <a:rPr lang="es-CO" sz="1400" dirty="0" smtClean="0">
                <a:latin typeface="Arial" panose="020B0604020202020204" pitchFamily="34" charset="0"/>
                <a:cs typeface="Arial" panose="020B0604020202020204" pitchFamily="34" charset="0"/>
              </a:rPr>
              <a:t>(10)]. </a:t>
            </a:r>
            <a:r>
              <a:rPr lang="es-CO" sz="1400" dirty="0">
                <a:latin typeface="Arial" panose="020B0604020202020204" pitchFamily="34" charset="0"/>
                <a:cs typeface="Arial" panose="020B0604020202020204" pitchFamily="34" charset="0"/>
              </a:rPr>
              <a:t>Con las </a:t>
            </a:r>
            <a:r>
              <a:rPr lang="es-CO" sz="1400" dirty="0" smtClean="0">
                <a:latin typeface="Arial" panose="020B0604020202020204" pitchFamily="34" charset="0"/>
                <a:cs typeface="Arial" panose="020B0604020202020204" pitchFamily="34" charset="0"/>
              </a:rPr>
              <a:t>filas </a:t>
            </a:r>
            <a:r>
              <a:rPr lang="es-CO" sz="1400" dirty="0">
                <a:latin typeface="Arial" panose="020B0604020202020204" pitchFamily="34" charset="0"/>
                <a:cs typeface="Arial" panose="020B0604020202020204" pitchFamily="34" charset="0"/>
              </a:rPr>
              <a:t>de edificios se podría reducir </a:t>
            </a:r>
            <a:r>
              <a:rPr lang="es-CO" sz="1400" dirty="0" smtClean="0">
                <a:latin typeface="Arial" panose="020B0604020202020204" pitchFamily="34" charset="0"/>
                <a:cs typeface="Arial" panose="020B0604020202020204" pitchFamily="34" charset="0"/>
              </a:rPr>
              <a:t>a:</a:t>
            </a: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5013176"/>
            <a:ext cx="3585034" cy="126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2588" y="2132856"/>
            <a:ext cx="4104456"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99959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11560" y="404664"/>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2. </a:t>
            </a:r>
            <a:r>
              <a:rPr lang="es-CO" sz="2000" dirty="0" smtClean="0">
                <a:solidFill>
                  <a:schemeClr val="tx1"/>
                </a:solidFill>
              </a:rPr>
              <a:t>COMPORTAMIENTOS DE LAS LÍNEAS AÉREAS DE DISTRIBUCIÓN ANTE LAS DESCARGAS TIPO RAYO.</a:t>
            </a:r>
            <a:endParaRPr lang="es-CO" sz="2000" dirty="0">
              <a:solidFill>
                <a:schemeClr val="tx1"/>
              </a:solidFill>
            </a:endParaRPr>
          </a:p>
        </p:txBody>
      </p:sp>
      <p:sp>
        <p:nvSpPr>
          <p:cNvPr id="3" name="2 Rectángulo"/>
          <p:cNvSpPr/>
          <p:nvPr/>
        </p:nvSpPr>
        <p:spPr>
          <a:xfrm>
            <a:off x="539552" y="1751122"/>
            <a:ext cx="8064896" cy="9694962"/>
          </a:xfrm>
          <a:prstGeom prst="rect">
            <a:avLst/>
          </a:prstGeom>
        </p:spPr>
        <p:txBody>
          <a:bodyPr wrap="square">
            <a:spAutoFit/>
          </a:bodyPr>
          <a:lstStyle/>
          <a:p>
            <a:pPr algn="just"/>
            <a:r>
              <a:rPr lang="es-CO" sz="1400" b="1" dirty="0" smtClean="0">
                <a:solidFill>
                  <a:schemeClr val="accent1"/>
                </a:solidFill>
                <a:latin typeface="Arial" panose="020B0604020202020204" pitchFamily="34" charset="0"/>
                <a:cs typeface="Arial" panose="020B0604020202020204" pitchFamily="34" charset="0"/>
              </a:rPr>
              <a:t>2.1.3. Flameos por descargas directas</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458" y="2294299"/>
            <a:ext cx="3601083" cy="432599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86566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2.1.3. </a:t>
            </a:r>
            <a:r>
              <a:rPr lang="es-CO" sz="2000" dirty="0" smtClean="0">
                <a:solidFill>
                  <a:schemeClr val="tx1"/>
                </a:solidFill>
              </a:rPr>
              <a:t>FLAMEOS POR DESCARGAS DIRECTAS.</a:t>
            </a:r>
            <a:endParaRPr lang="es-CO" sz="2000" dirty="0">
              <a:solidFill>
                <a:schemeClr val="tx1"/>
              </a:solidFill>
            </a:endParaRPr>
          </a:p>
        </p:txBody>
      </p:sp>
      <p:sp>
        <p:nvSpPr>
          <p:cNvPr id="3" name="2 Rectángulo"/>
          <p:cNvSpPr/>
          <p:nvPr/>
        </p:nvSpPr>
        <p:spPr>
          <a:xfrm>
            <a:off x="539552" y="1772816"/>
            <a:ext cx="8064896" cy="11203067"/>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2.1.3.1.  Tasa de flameos por descargas directas</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A menos que el aislamiento de las línea de distribución este protegido con un cable </a:t>
            </a:r>
            <a:r>
              <a:rPr lang="es-CO" sz="1400" dirty="0" smtClean="0">
                <a:latin typeface="Arial" panose="020B0604020202020204" pitchFamily="34" charset="0"/>
                <a:cs typeface="Arial" panose="020B0604020202020204" pitchFamily="34" charset="0"/>
              </a:rPr>
              <a:t>guarda </a:t>
            </a:r>
            <a:r>
              <a:rPr lang="es-CO" sz="1400" dirty="0">
                <a:latin typeface="Arial" panose="020B0604020202020204" pitchFamily="34" charset="0"/>
                <a:cs typeface="Arial" panose="020B0604020202020204" pitchFamily="34" charset="0"/>
              </a:rPr>
              <a:t>ubicado a una altura mayor que la línea de distribución o con un DPS, más del </a:t>
            </a:r>
            <a:r>
              <a:rPr lang="es-CO" sz="1400" dirty="0" smtClean="0">
                <a:latin typeface="Arial" panose="020B0604020202020204" pitchFamily="34" charset="0"/>
                <a:cs typeface="Arial" panose="020B0604020202020204" pitchFamily="34" charset="0"/>
              </a:rPr>
              <a:t>99</a:t>
            </a:r>
            <a:r>
              <a:rPr lang="es-CO" sz="1400" dirty="0">
                <a:latin typeface="Arial" panose="020B0604020202020204" pitchFamily="34" charset="0"/>
                <a:cs typeface="Arial" panose="020B0604020202020204" pitchFamily="34" charset="0"/>
              </a:rPr>
              <a:t>% de todas las descargas directas en la línea harán que se presente flameo en estas independientemente del nivel de aislamiento, la separación de los conductores o la puesta </a:t>
            </a:r>
            <a:r>
              <a:rPr lang="es-CO" sz="1400" dirty="0" smtClean="0">
                <a:latin typeface="Arial" panose="020B0604020202020204" pitchFamily="34" charset="0"/>
                <a:cs typeface="Arial" panose="020B0604020202020204" pitchFamily="34" charset="0"/>
              </a:rPr>
              <a:t>a tierra. Por </a:t>
            </a:r>
            <a:r>
              <a:rPr lang="es-CO" sz="1400" dirty="0">
                <a:latin typeface="Arial" panose="020B0604020202020204" pitchFamily="34" charset="0"/>
                <a:cs typeface="Arial" panose="020B0604020202020204" pitchFamily="34" charset="0"/>
              </a:rPr>
              <a:t>ende y debido al bajo nivel de aislamiento de las líneas de distribución, para las líneas </a:t>
            </a:r>
            <a:r>
              <a:rPr lang="es-CO" sz="1400" dirty="0" smtClean="0">
                <a:latin typeface="Arial" panose="020B0604020202020204" pitchFamily="34" charset="0"/>
                <a:cs typeface="Arial" panose="020B0604020202020204" pitchFamily="34" charset="0"/>
              </a:rPr>
              <a:t>sin </a:t>
            </a:r>
            <a:r>
              <a:rPr lang="es-CO" sz="1400" dirty="0">
                <a:latin typeface="Arial" panose="020B0604020202020204" pitchFamily="34" charset="0"/>
                <a:cs typeface="Arial" panose="020B0604020202020204" pitchFamily="34" charset="0"/>
              </a:rPr>
              <a:t>DPS, la tasa de flámeos por descargas directas (</a:t>
            </a:r>
            <a:r>
              <a:rPr lang="es-CO" sz="1400" dirty="0" err="1">
                <a:latin typeface="Arial" panose="020B0604020202020204" pitchFamily="34" charset="0"/>
                <a:cs typeface="Arial" panose="020B0604020202020204" pitchFamily="34" charset="0"/>
              </a:rPr>
              <a:t>Fd</a:t>
            </a:r>
            <a:r>
              <a:rPr lang="es-CO" sz="1400" dirty="0">
                <a:latin typeface="Arial" panose="020B0604020202020204" pitchFamily="34" charset="0"/>
                <a:cs typeface="Arial" panose="020B0604020202020204" pitchFamily="34" charset="0"/>
              </a:rPr>
              <a:t>) será igual a la tasa de descargas </a:t>
            </a:r>
            <a:r>
              <a:rPr lang="es-CO" sz="1400" dirty="0" smtClean="0">
                <a:latin typeface="Arial" panose="020B0604020202020204" pitchFamily="34" charset="0"/>
                <a:cs typeface="Arial" panose="020B0604020202020204" pitchFamily="34" charset="0"/>
              </a:rPr>
              <a:t>atmosféricas </a:t>
            </a:r>
            <a:r>
              <a:rPr lang="es-CO" sz="1400" dirty="0">
                <a:latin typeface="Arial" panose="020B0604020202020204" pitchFamily="34" charset="0"/>
                <a:cs typeface="Arial" panose="020B0604020202020204" pitchFamily="34" charset="0"/>
              </a:rPr>
              <a:t>teniendo en cuenta su factor de protección, la ecuación </a:t>
            </a:r>
            <a:r>
              <a:rPr lang="es-CO" sz="1400" dirty="0" smtClean="0">
                <a:latin typeface="Arial" panose="020B0604020202020204" pitchFamily="34" charset="0"/>
                <a:cs typeface="Arial" panose="020B0604020202020204" pitchFamily="34" charset="0"/>
              </a:rPr>
              <a:t>11 </a:t>
            </a:r>
            <a:r>
              <a:rPr lang="es-CO" sz="1400" dirty="0">
                <a:latin typeface="Arial" panose="020B0604020202020204" pitchFamily="34" charset="0"/>
                <a:cs typeface="Arial" panose="020B0604020202020204" pitchFamily="34" charset="0"/>
              </a:rPr>
              <a:t>representa esto</a:t>
            </a:r>
            <a:r>
              <a:rPr lang="es-CO" sz="1400" dirty="0" smtClean="0">
                <a:latin typeface="Arial" panose="020B0604020202020204" pitchFamily="34" charset="0"/>
                <a:cs typeface="Arial" panose="020B0604020202020204" pitchFamily="34" charset="0"/>
              </a:rPr>
              <a:t>.</a:t>
            </a: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1049" y="4221088"/>
            <a:ext cx="1489023" cy="573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22308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a:solidFill>
                  <a:schemeClr val="tx1"/>
                </a:solidFill>
              </a:rPr>
              <a:t>2. COMPORTAMIENTOS DE LAS LÍNEAS AÉREAS DE DISTRIBUCIÓN ANTE LAS DESCARGAS TIPO RAYO.</a:t>
            </a:r>
            <a:endParaRPr lang="es-CO" sz="2000" dirty="0">
              <a:solidFill>
                <a:schemeClr val="tx1"/>
              </a:solidFill>
            </a:endParaRPr>
          </a:p>
        </p:txBody>
      </p:sp>
      <p:sp>
        <p:nvSpPr>
          <p:cNvPr id="3" name="2 Rectángulo"/>
          <p:cNvSpPr/>
          <p:nvPr/>
        </p:nvSpPr>
        <p:spPr>
          <a:xfrm>
            <a:off x="539552" y="1628800"/>
            <a:ext cx="8064896" cy="12064841"/>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2.2.  Sobretensiones por descargas directas en objetos cercanos a la linea (Tensiones inducidas)</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 la experiencia y las observaciones muestran que </a:t>
            </a:r>
            <a:r>
              <a:rPr lang="es-CO" sz="1400" dirty="0" smtClean="0">
                <a:latin typeface="Arial" panose="020B0604020202020204" pitchFamily="34" charset="0"/>
                <a:cs typeface="Arial" panose="020B0604020202020204" pitchFamily="34" charset="0"/>
              </a:rPr>
              <a:t>muchas </a:t>
            </a:r>
            <a:r>
              <a:rPr lang="es-CO" sz="1400" dirty="0">
                <a:latin typeface="Arial" panose="020B0604020202020204" pitchFamily="34" charset="0"/>
                <a:cs typeface="Arial" panose="020B0604020202020204" pitchFamily="34" charset="0"/>
              </a:rPr>
              <a:t>de las salidas relacionadas con las descargas tipo </a:t>
            </a:r>
            <a:r>
              <a:rPr lang="es-CO" sz="1400" dirty="0" smtClean="0">
                <a:latin typeface="Arial" panose="020B0604020202020204" pitchFamily="34" charset="0"/>
                <a:cs typeface="Arial" panose="020B0604020202020204" pitchFamily="34" charset="0"/>
              </a:rPr>
              <a:t>rayo </a:t>
            </a:r>
            <a:r>
              <a:rPr lang="es-CO" sz="1400" dirty="0">
                <a:latin typeface="Arial" panose="020B0604020202020204" pitchFamily="34" charset="0"/>
                <a:cs typeface="Arial" panose="020B0604020202020204" pitchFamily="34" charset="0"/>
              </a:rPr>
              <a:t>de las líneas de bajo aislamiento son ocasionadas por </a:t>
            </a:r>
            <a:r>
              <a:rPr lang="es-CO" sz="1400" dirty="0" smtClean="0">
                <a:latin typeface="Arial" panose="020B0604020202020204" pitchFamily="34" charset="0"/>
                <a:cs typeface="Arial" panose="020B0604020202020204" pitchFamily="34" charset="0"/>
              </a:rPr>
              <a:t>rayos </a:t>
            </a:r>
            <a:r>
              <a:rPr lang="es-CO" sz="1400" dirty="0">
                <a:latin typeface="Arial" panose="020B0604020202020204" pitchFamily="34" charset="0"/>
                <a:cs typeface="Arial" panose="020B0604020202020204" pitchFamily="34" charset="0"/>
              </a:rPr>
              <a:t>que chocan con tierra en las proximidades de la </a:t>
            </a:r>
            <a:r>
              <a:rPr lang="es-CO" sz="1400" dirty="0" smtClean="0">
                <a:latin typeface="Arial" panose="020B0604020202020204" pitchFamily="34" charset="0"/>
                <a:cs typeface="Arial" panose="020B0604020202020204" pitchFamily="34" charset="0"/>
              </a:rPr>
              <a:t>línea</a:t>
            </a:r>
            <a:r>
              <a:rPr lang="es-CO" sz="1400" dirty="0">
                <a:latin typeface="Arial" panose="020B0604020202020204" pitchFamily="34" charset="0"/>
                <a:cs typeface="Arial" panose="020B0604020202020204" pitchFamily="34" charset="0"/>
              </a:rPr>
              <a:t>. Muchas de las tensiones inducidas por rayos en </a:t>
            </a:r>
            <a:r>
              <a:rPr lang="es-CO" sz="1400" dirty="0" smtClean="0">
                <a:latin typeface="Arial" panose="020B0604020202020204" pitchFamily="34" charset="0"/>
                <a:cs typeface="Arial" panose="020B0604020202020204" pitchFamily="34" charset="0"/>
              </a:rPr>
              <a:t>líneas </a:t>
            </a:r>
            <a:r>
              <a:rPr lang="es-CO" sz="1400" dirty="0">
                <a:latin typeface="Arial" panose="020B0604020202020204" pitchFamily="34" charset="0"/>
                <a:cs typeface="Arial" panose="020B0604020202020204" pitchFamily="34" charset="0"/>
              </a:rPr>
              <a:t>de distribución que terminan cerca de la línea son </a:t>
            </a:r>
            <a:r>
              <a:rPr lang="es-CO" sz="1400" dirty="0" smtClean="0">
                <a:latin typeface="Arial" panose="020B0604020202020204" pitchFamily="34" charset="0"/>
                <a:cs typeface="Arial" panose="020B0604020202020204" pitchFamily="34" charset="0"/>
              </a:rPr>
              <a:t>inferiores </a:t>
            </a:r>
            <a:r>
              <a:rPr lang="es-CO" sz="1400" dirty="0">
                <a:latin typeface="Arial" panose="020B0604020202020204" pitchFamily="34" charset="0"/>
                <a:cs typeface="Arial" panose="020B0604020202020204" pitchFamily="34" charset="0"/>
              </a:rPr>
              <a:t>a 300 kV. Los rayos pueden ser recolectados por </a:t>
            </a:r>
            <a:r>
              <a:rPr lang="es-CO" sz="1400" dirty="0" smtClean="0">
                <a:latin typeface="Arial" panose="020B0604020202020204" pitchFamily="34" charset="0"/>
                <a:cs typeface="Arial" panose="020B0604020202020204" pitchFamily="34" charset="0"/>
              </a:rPr>
              <a:t>objetos </a:t>
            </a:r>
            <a:r>
              <a:rPr lang="es-CO" sz="1400" dirty="0">
                <a:latin typeface="Arial" panose="020B0604020202020204" pitchFamily="34" charset="0"/>
                <a:cs typeface="Arial" panose="020B0604020202020204" pitchFamily="34" charset="0"/>
              </a:rPr>
              <a:t>muy altos, de tal modo que la altura y la distancia </a:t>
            </a:r>
            <a:r>
              <a:rPr lang="es-CO" sz="1400" dirty="0" smtClean="0">
                <a:latin typeface="Arial" panose="020B0604020202020204" pitchFamily="34" charset="0"/>
                <a:cs typeface="Arial" panose="020B0604020202020204" pitchFamily="34" charset="0"/>
              </a:rPr>
              <a:t>de </a:t>
            </a:r>
            <a:r>
              <a:rPr lang="es-CO" sz="1400" dirty="0">
                <a:latin typeface="Arial" panose="020B0604020202020204" pitchFamily="34" charset="0"/>
                <a:cs typeface="Arial" panose="020B0604020202020204" pitchFamily="34" charset="0"/>
              </a:rPr>
              <a:t>la línea de distribución a puntos de resguardo tales </a:t>
            </a:r>
            <a:r>
              <a:rPr lang="es-CO" sz="1400" dirty="0" smtClean="0">
                <a:latin typeface="Arial" panose="020B0604020202020204" pitchFamily="34" charset="0"/>
                <a:cs typeface="Arial" panose="020B0604020202020204" pitchFamily="34" charset="0"/>
              </a:rPr>
              <a:t>como </a:t>
            </a:r>
            <a:r>
              <a:rPr lang="es-CO" sz="1400" dirty="0">
                <a:latin typeface="Arial" panose="020B0604020202020204" pitchFamily="34" charset="0"/>
                <a:cs typeface="Arial" panose="020B0604020202020204" pitchFamily="34" charset="0"/>
              </a:rPr>
              <a:t>árboles y edificios tendrá influencia en el </a:t>
            </a:r>
            <a:r>
              <a:rPr lang="es-CO" sz="1400" dirty="0" smtClean="0">
                <a:latin typeface="Arial" panose="020B0604020202020204" pitchFamily="34" charset="0"/>
                <a:cs typeface="Arial" panose="020B0604020202020204" pitchFamily="34" charset="0"/>
              </a:rPr>
              <a:t>comportamiento </a:t>
            </a:r>
            <a:r>
              <a:rPr lang="es-CO" sz="1400" dirty="0">
                <a:latin typeface="Arial" panose="020B0604020202020204" pitchFamily="34" charset="0"/>
                <a:cs typeface="Arial" panose="020B0604020202020204" pitchFamily="34" charset="0"/>
              </a:rPr>
              <a:t>de la línea ante las descargas tipo rayo</a:t>
            </a:r>
            <a:r>
              <a:rPr lang="es-CO" sz="1400" dirty="0" smtClean="0">
                <a:latin typeface="Arial" panose="020B0604020202020204" pitchFamily="34" charset="0"/>
                <a:cs typeface="Arial" panose="020B0604020202020204" pitchFamily="34" charset="0"/>
              </a:rPr>
              <a:t>.</a:t>
            </a: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4188083"/>
            <a:ext cx="4020974" cy="245547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51602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a:solidFill>
                  <a:schemeClr val="tx1"/>
                </a:solidFill>
              </a:rPr>
              <a:t>2. COMPORTAMIENTOS DE LAS LÍNEAS AÉREAS DE DISTRIBUCIÓN ANTE LAS DESCARGAS TIPO RAYO.</a:t>
            </a:r>
            <a:endParaRPr lang="es-CO" sz="2000" dirty="0">
              <a:solidFill>
                <a:schemeClr val="tx1"/>
              </a:solidFill>
            </a:endParaRPr>
          </a:p>
        </p:txBody>
      </p:sp>
      <p:sp>
        <p:nvSpPr>
          <p:cNvPr id="3" name="2 Rectángulo"/>
          <p:cNvSpPr/>
          <p:nvPr/>
        </p:nvSpPr>
        <p:spPr>
          <a:xfrm>
            <a:off x="539552" y="1772816"/>
            <a:ext cx="8064896" cy="11633954"/>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2.2. </a:t>
            </a:r>
            <a:r>
              <a:rPr lang="es-CO" sz="1400" b="1" dirty="0">
                <a:solidFill>
                  <a:schemeClr val="accent1"/>
                </a:solidFill>
                <a:latin typeface="Arial" panose="020B0604020202020204" pitchFamily="34" charset="0"/>
                <a:cs typeface="Arial" panose="020B0604020202020204" pitchFamily="34" charset="0"/>
              </a:rPr>
              <a:t>Sobretensiones por descargas directas en objetos cercanos a la linea (Tensiones inducidas)</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r>
              <a:rPr lang="es-CO" sz="1400" dirty="0" smtClean="0">
                <a:latin typeface="Arial" panose="020B0604020202020204" pitchFamily="34" charset="0"/>
                <a:cs typeface="Arial" panose="020B0604020202020204" pitchFamily="34" charset="0"/>
              </a:rPr>
              <a:t>El </a:t>
            </a:r>
            <a:r>
              <a:rPr lang="es-CO" sz="1400" dirty="0">
                <a:latin typeface="Arial" panose="020B0604020202020204" pitchFamily="34" charset="0"/>
                <a:cs typeface="Arial" panose="020B0604020202020204" pitchFamily="34" charset="0"/>
              </a:rPr>
              <a:t>cálculo exacto de las tensiones inducidas requiere la disponibilidad de modelos </a:t>
            </a:r>
            <a:r>
              <a:rPr lang="es-CO" sz="1400" dirty="0" smtClean="0">
                <a:latin typeface="Arial" panose="020B0604020202020204" pitchFamily="34" charset="0"/>
                <a:cs typeface="Arial" panose="020B0604020202020204" pitchFamily="34" charset="0"/>
              </a:rPr>
              <a:t>adecuados </a:t>
            </a:r>
            <a:r>
              <a:rPr lang="es-CO" sz="1400" dirty="0">
                <a:latin typeface="Arial" panose="020B0604020202020204" pitchFamily="34" charset="0"/>
                <a:cs typeface="Arial" panose="020B0604020202020204" pitchFamily="34" charset="0"/>
              </a:rPr>
              <a:t>para el acoplamiento electromagnético entre el impulso electromagnético del </a:t>
            </a:r>
            <a:r>
              <a:rPr lang="es-CO" sz="1400" dirty="0" smtClean="0">
                <a:latin typeface="Arial" panose="020B0604020202020204" pitchFamily="34" charset="0"/>
                <a:cs typeface="Arial" panose="020B0604020202020204" pitchFamily="34" charset="0"/>
              </a:rPr>
              <a:t>rayo </a:t>
            </a:r>
            <a:r>
              <a:rPr lang="es-CO" sz="1400" dirty="0">
                <a:latin typeface="Arial" panose="020B0604020202020204" pitchFamily="34" charset="0"/>
                <a:cs typeface="Arial" panose="020B0604020202020204" pitchFamily="34" charset="0"/>
              </a:rPr>
              <a:t>(LEMP) y los conductores de la línea de distribución. Una de las fórmulas analíticas </a:t>
            </a:r>
            <a:r>
              <a:rPr lang="es-CO" sz="1400" dirty="0" smtClean="0">
                <a:latin typeface="Arial" panose="020B0604020202020204" pitchFamily="34" charset="0"/>
                <a:cs typeface="Arial" panose="020B0604020202020204" pitchFamily="34" charset="0"/>
              </a:rPr>
              <a:t>sencillas </a:t>
            </a:r>
            <a:r>
              <a:rPr lang="es-CO" sz="1400" dirty="0">
                <a:latin typeface="Arial" panose="020B0604020202020204" pitchFamily="34" charset="0"/>
                <a:cs typeface="Arial" panose="020B0604020202020204" pitchFamily="34" charset="0"/>
              </a:rPr>
              <a:t>para calcular la magnitud pico de sobretensión inducida fue creada por </a:t>
            </a:r>
            <a:r>
              <a:rPr lang="es-CO" sz="1400" dirty="0" err="1" smtClean="0">
                <a:latin typeface="Arial" panose="020B0604020202020204" pitchFamily="34" charset="0"/>
                <a:cs typeface="Arial" panose="020B0604020202020204" pitchFamily="34" charset="0"/>
              </a:rPr>
              <a:t>Rusck</a:t>
            </a:r>
            <a:r>
              <a:rPr lang="es-CO" sz="1400" dirty="0" smtClean="0">
                <a:latin typeface="Arial" panose="020B0604020202020204" pitchFamily="34" charset="0"/>
                <a:cs typeface="Arial" panose="020B0604020202020204" pitchFamily="34" charset="0"/>
              </a:rPr>
              <a:t>. (Ecuación 12)</a:t>
            </a: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1331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8025" y="3696365"/>
            <a:ext cx="2647950" cy="781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4532213"/>
            <a:ext cx="6267450" cy="192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9248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a:solidFill>
                  <a:schemeClr val="tx1"/>
                </a:solidFill>
              </a:rPr>
              <a:t>2. COMPORTAMIENTOS DE LAS LÍNEAS AÉREAS DE DISTRIBUCIÓN ANTE LAS DESCARGAS TIPO RAYO.</a:t>
            </a:r>
            <a:endParaRPr lang="es-CO" sz="2000" dirty="0">
              <a:solidFill>
                <a:schemeClr val="tx1"/>
              </a:solidFill>
            </a:endParaRPr>
          </a:p>
        </p:txBody>
      </p:sp>
      <p:sp>
        <p:nvSpPr>
          <p:cNvPr id="3" name="2 Rectángulo"/>
          <p:cNvSpPr/>
          <p:nvPr/>
        </p:nvSpPr>
        <p:spPr>
          <a:xfrm>
            <a:off x="539552" y="1772816"/>
            <a:ext cx="8064896" cy="13357503"/>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2.3</a:t>
            </a:r>
            <a:r>
              <a:rPr lang="es-CO" sz="1400" b="1" dirty="0">
                <a:solidFill>
                  <a:schemeClr val="accent1"/>
                </a:solidFill>
                <a:latin typeface="Arial" panose="020B0604020202020204" pitchFamily="34" charset="0"/>
                <a:cs typeface="Arial" panose="020B0604020202020204" pitchFamily="34" charset="0"/>
              </a:rPr>
              <a:t>. Determinación del nivel de aislamiento de la estructura (CFO</a:t>
            </a:r>
            <a:r>
              <a:rPr lang="es-CO" sz="1400" b="1" dirty="0" smtClean="0">
                <a:solidFill>
                  <a:schemeClr val="accent1"/>
                </a:solidFill>
                <a:latin typeface="Arial" panose="020B0604020202020204" pitchFamily="34" charset="0"/>
                <a:cs typeface="Arial" panose="020B0604020202020204" pitchFamily="34" charset="0"/>
              </a:rPr>
              <a:t>)</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r>
              <a:rPr lang="es-CO" sz="1400" i="1" dirty="0" smtClean="0">
                <a:latin typeface="Arial" panose="020B0604020202020204" pitchFamily="34" charset="0"/>
                <a:cs typeface="Arial" panose="020B0604020202020204" pitchFamily="34" charset="0"/>
              </a:rPr>
              <a:t>“.. </a:t>
            </a:r>
            <a:r>
              <a:rPr lang="es-CO" sz="1400" i="1" u="sng" dirty="0">
                <a:latin typeface="Arial" panose="020B0604020202020204" pitchFamily="34" charset="0"/>
                <a:cs typeface="Arial" panose="020B0604020202020204" pitchFamily="34" charset="0"/>
              </a:rPr>
              <a:t>Voltaje de flameo de impulso crítico, </a:t>
            </a:r>
            <a:r>
              <a:rPr lang="es-CO" sz="1400" i="1" u="sng" dirty="0" smtClean="0">
                <a:latin typeface="Arial" panose="020B0604020202020204" pitchFamily="34" charset="0"/>
                <a:cs typeface="Arial" panose="020B0604020202020204" pitchFamily="34" charset="0"/>
              </a:rPr>
              <a:t>(</a:t>
            </a:r>
            <a:r>
              <a:rPr lang="es-CO" sz="1400" i="1" u="sng" dirty="0">
                <a:latin typeface="Arial" panose="020B0604020202020204" pitchFamily="34" charset="0"/>
                <a:cs typeface="Arial" panose="020B0604020202020204" pitchFamily="34" charset="0"/>
              </a:rPr>
              <a:t>CFO</a:t>
            </a:r>
            <a:r>
              <a:rPr lang="es-CO" sz="1400" i="1" u="sng" dirty="0" smtClean="0">
                <a:latin typeface="Arial" panose="020B0604020202020204" pitchFamily="34" charset="0"/>
                <a:cs typeface="Arial" panose="020B0604020202020204" pitchFamily="34" charset="0"/>
              </a:rPr>
              <a:t>):</a:t>
            </a:r>
            <a:r>
              <a:rPr lang="es-CO" sz="1400" i="1" dirty="0" smtClean="0">
                <a:latin typeface="Arial" panose="020B0604020202020204" pitchFamily="34" charset="0"/>
                <a:cs typeface="Arial" panose="020B0604020202020204" pitchFamily="34" charset="0"/>
              </a:rPr>
              <a:t> </a:t>
            </a:r>
            <a:r>
              <a:rPr lang="es-CO" sz="1400" i="1" dirty="0">
                <a:latin typeface="Arial" panose="020B0604020202020204" pitchFamily="34" charset="0"/>
                <a:cs typeface="Arial" panose="020B0604020202020204" pitchFamily="34" charset="0"/>
              </a:rPr>
              <a:t>El valor cresta de la onda de impulso </a:t>
            </a:r>
            <a:r>
              <a:rPr lang="es-CO" sz="1400" i="1" dirty="0" smtClean="0">
                <a:latin typeface="Arial" panose="020B0604020202020204" pitchFamily="34" charset="0"/>
                <a:cs typeface="Arial" panose="020B0604020202020204" pitchFamily="34" charset="0"/>
              </a:rPr>
              <a:t>que</a:t>
            </a:r>
            <a:r>
              <a:rPr lang="es-CO" sz="1400" i="1" dirty="0">
                <a:latin typeface="Arial" panose="020B0604020202020204" pitchFamily="34" charset="0"/>
                <a:cs typeface="Arial" panose="020B0604020202020204" pitchFamily="34" charset="0"/>
              </a:rPr>
              <a:t>, bajo condiciones especificadas, causa flameo </a:t>
            </a:r>
            <a:r>
              <a:rPr lang="es-CO" sz="1400" i="1" dirty="0" smtClean="0">
                <a:latin typeface="Arial" panose="020B0604020202020204" pitchFamily="34" charset="0"/>
                <a:cs typeface="Arial" panose="020B0604020202020204" pitchFamily="34" charset="0"/>
              </a:rPr>
              <a:t>a través </a:t>
            </a:r>
            <a:r>
              <a:rPr lang="es-CO" sz="1400" i="1" dirty="0">
                <a:latin typeface="Arial" panose="020B0604020202020204" pitchFamily="34" charset="0"/>
                <a:cs typeface="Arial" panose="020B0604020202020204" pitchFamily="34" charset="0"/>
              </a:rPr>
              <a:t>del medio que lo rodea en el 50% de las </a:t>
            </a:r>
            <a:r>
              <a:rPr lang="es-CO" sz="1400" i="1" dirty="0" smtClean="0">
                <a:latin typeface="Arial" panose="020B0604020202020204" pitchFamily="34" charset="0"/>
                <a:cs typeface="Arial" panose="020B0604020202020204" pitchFamily="34" charset="0"/>
              </a:rPr>
              <a:t>aplicaciones</a:t>
            </a:r>
            <a:r>
              <a:rPr lang="es-CO" sz="1400" i="1" dirty="0">
                <a:latin typeface="Arial" panose="020B0604020202020204" pitchFamily="34" charset="0"/>
                <a:cs typeface="Arial" panose="020B0604020202020204" pitchFamily="34" charset="0"/>
              </a:rPr>
              <a:t>. </a:t>
            </a:r>
            <a:r>
              <a:rPr lang="es-CO" sz="1400" i="1" dirty="0" smtClean="0">
                <a:latin typeface="Arial" panose="020B0604020202020204" pitchFamily="34" charset="0"/>
                <a:cs typeface="Arial" panose="020B0604020202020204" pitchFamily="34" charset="0"/>
              </a:rPr>
              <a:t>..”</a:t>
            </a:r>
            <a:endParaRPr lang="es-CO" sz="1400" i="1"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r>
              <a:rPr lang="es-CO" sz="1400" dirty="0" smtClean="0">
                <a:latin typeface="Arial" panose="020B0604020202020204" pitchFamily="34" charset="0"/>
                <a:cs typeface="Arial" panose="020B0604020202020204" pitchFamily="34" charset="0"/>
              </a:rPr>
              <a:t>En </a:t>
            </a:r>
            <a:r>
              <a:rPr lang="es-CO" sz="1400" dirty="0">
                <a:latin typeface="Arial" panose="020B0604020202020204" pitchFamily="34" charset="0"/>
                <a:cs typeface="Arial" panose="020B0604020202020204" pitchFamily="34" charset="0"/>
              </a:rPr>
              <a:t>las líneas aéreas de distribución, el aislamiento más débil está generalmente en la </a:t>
            </a:r>
            <a:r>
              <a:rPr lang="es-CO" sz="1400" dirty="0" smtClean="0">
                <a:latin typeface="Arial" panose="020B0604020202020204" pitchFamily="34" charset="0"/>
                <a:cs typeface="Arial" panose="020B0604020202020204" pitchFamily="34" charset="0"/>
              </a:rPr>
              <a:t>estructura </a:t>
            </a:r>
            <a:r>
              <a:rPr lang="es-CO" sz="1400" dirty="0">
                <a:latin typeface="Arial" panose="020B0604020202020204" pitchFamily="34" charset="0"/>
                <a:cs typeface="Arial" panose="020B0604020202020204" pitchFamily="34" charset="0"/>
              </a:rPr>
              <a:t>de las líneas, más que entre conductores a través del aire. El aislamiento de </a:t>
            </a:r>
            <a:r>
              <a:rPr lang="es-CO" sz="1400" dirty="0" smtClean="0">
                <a:latin typeface="Arial" panose="020B0604020202020204" pitchFamily="34" charset="0"/>
                <a:cs typeface="Arial" panose="020B0604020202020204" pitchFamily="34" charset="0"/>
              </a:rPr>
              <a:t>voltaje </a:t>
            </a:r>
            <a:r>
              <a:rPr lang="es-CO" sz="1400" dirty="0">
                <a:latin typeface="Arial" panose="020B0604020202020204" pitchFamily="34" charset="0"/>
                <a:cs typeface="Arial" panose="020B0604020202020204" pitchFamily="34" charset="0"/>
              </a:rPr>
              <a:t>alterno se obtiene para el aislador solo y la cruceta de madera o de fibra de vidrio </a:t>
            </a:r>
            <a:r>
              <a:rPr lang="es-CO" sz="1400" dirty="0" smtClean="0">
                <a:latin typeface="Arial" panose="020B0604020202020204" pitchFamily="34" charset="0"/>
                <a:cs typeface="Arial" panose="020B0604020202020204" pitchFamily="34" charset="0"/>
              </a:rPr>
              <a:t>se </a:t>
            </a:r>
            <a:r>
              <a:rPr lang="es-CO" sz="1400" dirty="0">
                <a:latin typeface="Arial" panose="020B0604020202020204" pitchFamily="34" charset="0"/>
                <a:cs typeface="Arial" panose="020B0604020202020204" pitchFamily="34" charset="0"/>
              </a:rPr>
              <a:t>considera como aislamiento adicional para voltaje de descarga tipo rayo. </a:t>
            </a:r>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r>
              <a:rPr lang="es-CO" sz="1400" dirty="0" smtClean="0">
                <a:latin typeface="Arial" panose="020B0604020202020204" pitchFamily="34" charset="0"/>
                <a:cs typeface="Arial" panose="020B0604020202020204" pitchFamily="34" charset="0"/>
              </a:rPr>
              <a:t>El </a:t>
            </a:r>
            <a:r>
              <a:rPr lang="es-CO" sz="1400" dirty="0">
                <a:latin typeface="Arial" panose="020B0604020202020204" pitchFamily="34" charset="0"/>
                <a:cs typeface="Arial" panose="020B0604020202020204" pitchFamily="34" charset="0"/>
              </a:rPr>
              <a:t>método para determinar el CFO aditivo puede usarse para estimar el CFO total de una </a:t>
            </a:r>
            <a:r>
              <a:rPr lang="es-CO" sz="1400" dirty="0" smtClean="0">
                <a:latin typeface="Arial" panose="020B0604020202020204" pitchFamily="34" charset="0"/>
                <a:cs typeface="Arial" panose="020B0604020202020204" pitchFamily="34" charset="0"/>
              </a:rPr>
              <a:t>estructura </a:t>
            </a:r>
            <a:r>
              <a:rPr lang="es-CO" sz="1400" dirty="0">
                <a:latin typeface="Arial" panose="020B0604020202020204" pitchFamily="34" charset="0"/>
                <a:cs typeface="Arial" panose="020B0604020202020204" pitchFamily="34" charset="0"/>
              </a:rPr>
              <a:t>de distribución, esta técnica inicia con la determinación de la contribución de </a:t>
            </a:r>
            <a:r>
              <a:rPr lang="es-CO" sz="1400" dirty="0" smtClean="0">
                <a:latin typeface="Arial" panose="020B0604020202020204" pitchFamily="34" charset="0"/>
                <a:cs typeface="Arial" panose="020B0604020202020204" pitchFamily="34" charset="0"/>
              </a:rPr>
              <a:t>cada </a:t>
            </a:r>
            <a:r>
              <a:rPr lang="es-CO" sz="1400" dirty="0">
                <a:latin typeface="Arial" panose="020B0604020202020204" pitchFamily="34" charset="0"/>
                <a:cs typeface="Arial" panose="020B0604020202020204" pitchFamily="34" charset="0"/>
              </a:rPr>
              <a:t>componente de aislamiento al CFO total de la combinación y continua con la </a:t>
            </a:r>
            <a:r>
              <a:rPr lang="es-CO" sz="1400" dirty="0" smtClean="0">
                <a:latin typeface="Arial" panose="020B0604020202020204" pitchFamily="34" charset="0"/>
                <a:cs typeface="Arial" panose="020B0604020202020204" pitchFamily="34" charset="0"/>
              </a:rPr>
              <a:t>estimación </a:t>
            </a:r>
            <a:r>
              <a:rPr lang="es-CO" sz="1400" dirty="0">
                <a:latin typeface="Arial" panose="020B0604020202020204" pitchFamily="34" charset="0"/>
                <a:cs typeface="Arial" panose="020B0604020202020204" pitchFamily="34" charset="0"/>
              </a:rPr>
              <a:t>del CFO total de los demás componentes aislantes.</a:t>
            </a: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15025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a:solidFill>
                  <a:schemeClr val="tx1"/>
                </a:solidFill>
              </a:rPr>
              <a:t>2. COMPORTAMIENTOS DE LAS LÍNEAS AÉREAS DE DISTRIBUCIÓN ANTE LAS DESCARGAS TIPO RAYO.</a:t>
            </a:r>
            <a:endParaRPr lang="es-CO" sz="2000" dirty="0">
              <a:solidFill>
                <a:schemeClr val="tx1"/>
              </a:solidFill>
            </a:endParaRPr>
          </a:p>
        </p:txBody>
      </p:sp>
      <p:sp>
        <p:nvSpPr>
          <p:cNvPr id="3" name="2 Rectángulo"/>
          <p:cNvSpPr/>
          <p:nvPr/>
        </p:nvSpPr>
        <p:spPr>
          <a:xfrm>
            <a:off x="539552" y="1772816"/>
            <a:ext cx="8064896" cy="11418510"/>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2.3</a:t>
            </a:r>
            <a:r>
              <a:rPr lang="es-CO" sz="1400" b="1" dirty="0">
                <a:solidFill>
                  <a:schemeClr val="accent1"/>
                </a:solidFill>
                <a:latin typeface="Arial" panose="020B0604020202020204" pitchFamily="34" charset="0"/>
                <a:cs typeface="Arial" panose="020B0604020202020204" pitchFamily="34" charset="0"/>
              </a:rPr>
              <a:t>. Determinación del nivel de aislamiento de la estructura (CFO</a:t>
            </a:r>
            <a:r>
              <a:rPr lang="es-CO" sz="1400" b="1" dirty="0" smtClean="0">
                <a:solidFill>
                  <a:schemeClr val="accent1"/>
                </a:solidFill>
                <a:latin typeface="Arial" panose="020B0604020202020204" pitchFamily="34" charset="0"/>
                <a:cs typeface="Arial" panose="020B0604020202020204" pitchFamily="34" charset="0"/>
              </a:rPr>
              <a:t>)</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El voltaje de flameo de impulso crítico, CFO, obtenido por configuraciones consistentes </a:t>
            </a:r>
            <a:r>
              <a:rPr lang="es-CO" sz="1400" dirty="0" smtClean="0">
                <a:latin typeface="Arial" panose="020B0604020202020204" pitchFamily="34" charset="0"/>
                <a:cs typeface="Arial" panose="020B0604020202020204" pitchFamily="34" charset="0"/>
              </a:rPr>
              <a:t>de dos </a:t>
            </a:r>
            <a:r>
              <a:rPr lang="es-CO" sz="1400" dirty="0">
                <a:latin typeface="Arial" panose="020B0604020202020204" pitchFamily="34" charset="0"/>
                <a:cs typeface="Arial" panose="020B0604020202020204" pitchFamily="34" charset="0"/>
              </a:rPr>
              <a:t>componentes se calcula como el CFO del componente básico más el CFO adicionado </a:t>
            </a:r>
            <a:r>
              <a:rPr lang="es-CO" sz="1400" dirty="0" smtClean="0">
                <a:latin typeface="Arial" panose="020B0604020202020204" pitchFamily="34" charset="0"/>
                <a:cs typeface="Arial" panose="020B0604020202020204" pitchFamily="34" charset="0"/>
              </a:rPr>
              <a:t>por </a:t>
            </a:r>
            <a:r>
              <a:rPr lang="es-CO" sz="1400" dirty="0">
                <a:latin typeface="Arial" panose="020B0604020202020204" pitchFamily="34" charset="0"/>
                <a:cs typeface="Arial" panose="020B0604020202020204" pitchFamily="34" charset="0"/>
              </a:rPr>
              <a:t>el segundo componente. El CFO total calculado para dos componentes se presenta </a:t>
            </a:r>
            <a:r>
              <a:rPr lang="es-CO" sz="1400" dirty="0" smtClean="0">
                <a:latin typeface="Arial" panose="020B0604020202020204" pitchFamily="34" charset="0"/>
                <a:cs typeface="Arial" panose="020B0604020202020204" pitchFamily="34" charset="0"/>
              </a:rPr>
              <a:t>en </a:t>
            </a:r>
            <a:r>
              <a:rPr lang="es-CO" sz="1400" dirty="0">
                <a:latin typeface="Arial" panose="020B0604020202020204" pitchFamily="34" charset="0"/>
                <a:cs typeface="Arial" panose="020B0604020202020204" pitchFamily="34" charset="0"/>
              </a:rPr>
              <a:t>la ecuación 13, para tres o más componentes se </a:t>
            </a:r>
            <a:r>
              <a:rPr lang="es-CO" sz="1400" dirty="0" smtClean="0">
                <a:latin typeface="Arial" panose="020B0604020202020204" pitchFamily="34" charset="0"/>
                <a:cs typeface="Arial" panose="020B0604020202020204" pitchFamily="34" charset="0"/>
              </a:rPr>
              <a:t>indican en la ecuación 13.</a:t>
            </a:r>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3118" y="3682190"/>
            <a:ext cx="6881779" cy="1865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3118" y="5566974"/>
            <a:ext cx="6355530" cy="445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90127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18864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a:solidFill>
                  <a:schemeClr val="tx1"/>
                </a:solidFill>
              </a:rPr>
              <a:t>2. COMPORTAMIENTOS DE LAS LÍNEAS AÉREAS DE DISTRIBUCIÓN ANTE LAS DESCARGAS TIPO RAYO.</a:t>
            </a:r>
            <a:endParaRPr lang="es-CO" sz="2000" dirty="0">
              <a:solidFill>
                <a:schemeClr val="tx1"/>
              </a:solidFill>
            </a:endParaRPr>
          </a:p>
        </p:txBody>
      </p:sp>
      <p:sp>
        <p:nvSpPr>
          <p:cNvPr id="3" name="2 Rectángulo"/>
          <p:cNvSpPr/>
          <p:nvPr/>
        </p:nvSpPr>
        <p:spPr>
          <a:xfrm>
            <a:off x="538396" y="1268760"/>
            <a:ext cx="8064896" cy="11418510"/>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2.3</a:t>
            </a:r>
            <a:r>
              <a:rPr lang="es-CO" sz="1400" b="1" dirty="0">
                <a:solidFill>
                  <a:schemeClr val="accent1"/>
                </a:solidFill>
                <a:latin typeface="Arial" panose="020B0604020202020204" pitchFamily="34" charset="0"/>
                <a:cs typeface="Arial" panose="020B0604020202020204" pitchFamily="34" charset="0"/>
              </a:rPr>
              <a:t>. Determinación del nivel de aislamiento de la estructura (CFO</a:t>
            </a:r>
            <a:r>
              <a:rPr lang="es-CO" sz="1400" b="1" dirty="0" smtClean="0">
                <a:solidFill>
                  <a:schemeClr val="accent1"/>
                </a:solidFill>
                <a:latin typeface="Arial" panose="020B0604020202020204" pitchFamily="34" charset="0"/>
                <a:cs typeface="Arial" panose="020B0604020202020204" pitchFamily="34" charset="0"/>
              </a:rPr>
              <a:t>)</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Los valores indicados en la Tabla </a:t>
            </a:r>
            <a:r>
              <a:rPr lang="es-CO" sz="1400" dirty="0" smtClean="0">
                <a:latin typeface="Arial" panose="020B0604020202020204" pitchFamily="34" charset="0"/>
                <a:cs typeface="Arial" panose="020B0604020202020204" pitchFamily="34" charset="0"/>
              </a:rPr>
              <a:t>3 </a:t>
            </a:r>
            <a:r>
              <a:rPr lang="es-CO" sz="1400" dirty="0">
                <a:latin typeface="Arial" panose="020B0604020202020204" pitchFamily="34" charset="0"/>
                <a:cs typeface="Arial" panose="020B0604020202020204" pitchFamily="34" charset="0"/>
              </a:rPr>
              <a:t>se refieren a condiciones de humedad que se </a:t>
            </a:r>
            <a:r>
              <a:rPr lang="es-CO" sz="1400" dirty="0" smtClean="0">
                <a:latin typeface="Arial" panose="020B0604020202020204" pitchFamily="34" charset="0"/>
                <a:cs typeface="Arial" panose="020B0604020202020204" pitchFamily="34" charset="0"/>
              </a:rPr>
              <a:t>recomiendan </a:t>
            </a:r>
            <a:r>
              <a:rPr lang="es-CO" sz="1400" dirty="0">
                <a:latin typeface="Arial" panose="020B0604020202020204" pitchFamily="34" charset="0"/>
                <a:cs typeface="Arial" panose="020B0604020202020204" pitchFamily="34" charset="0"/>
              </a:rPr>
              <a:t>para la estimación de CFO. Para los valores de CFO en condiciones secas </a:t>
            </a:r>
            <a:r>
              <a:rPr lang="es-CO" sz="1400" dirty="0" smtClean="0">
                <a:latin typeface="Arial" panose="020B0604020202020204" pitchFamily="34" charset="0"/>
                <a:cs typeface="Arial" panose="020B0604020202020204" pitchFamily="34" charset="0"/>
              </a:rPr>
              <a:t>obtenidas </a:t>
            </a:r>
            <a:r>
              <a:rPr lang="es-CO" sz="1400" dirty="0">
                <a:latin typeface="Arial" panose="020B0604020202020204" pitchFamily="34" charset="0"/>
                <a:cs typeface="Arial" panose="020B0604020202020204" pitchFamily="34" charset="0"/>
              </a:rPr>
              <a:t>a partir de los fabricantes o de pruebas de impulso de laboratorio, se debe </a:t>
            </a:r>
            <a:r>
              <a:rPr lang="es-CO" sz="1400" dirty="0" smtClean="0">
                <a:latin typeface="Arial" panose="020B0604020202020204" pitchFamily="34" charset="0"/>
                <a:cs typeface="Arial" panose="020B0604020202020204" pitchFamily="34" charset="0"/>
              </a:rPr>
              <a:t>multiplicar </a:t>
            </a:r>
            <a:r>
              <a:rPr lang="es-CO" sz="1400" dirty="0">
                <a:latin typeface="Arial" panose="020B0604020202020204" pitchFamily="34" charset="0"/>
                <a:cs typeface="Arial" panose="020B0604020202020204" pitchFamily="34" charset="0"/>
              </a:rPr>
              <a:t>los valores CFO seco por 0,8 ± 0,1 para obtener una estimación del CFO en </a:t>
            </a:r>
            <a:r>
              <a:rPr lang="es-CO" sz="1400" dirty="0" smtClean="0">
                <a:latin typeface="Arial" panose="020B0604020202020204" pitchFamily="34" charset="0"/>
                <a:cs typeface="Arial" panose="020B0604020202020204" pitchFamily="34" charset="0"/>
              </a:rPr>
              <a:t>condiciones </a:t>
            </a:r>
            <a:r>
              <a:rPr lang="es-CO" sz="1400" dirty="0">
                <a:latin typeface="Arial" panose="020B0604020202020204" pitchFamily="34" charset="0"/>
                <a:cs typeface="Arial" panose="020B0604020202020204" pitchFamily="34" charset="0"/>
              </a:rPr>
              <a:t>de humedad.</a:t>
            </a:r>
            <a:endParaRPr lang="es-CO" sz="1400" dirty="0" smtClean="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2924944"/>
            <a:ext cx="4001102" cy="3786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87322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a:solidFill>
                  <a:schemeClr val="tx1"/>
                </a:solidFill>
              </a:rPr>
              <a:t>2. COMPORTAMIENTOS DE LAS LÍNEAS AÉREAS DE DISTRIBUCIÓN ANTE LAS DESCARGAS TIPO RAYO.</a:t>
            </a:r>
            <a:endParaRPr lang="es-CO" sz="2000" dirty="0">
              <a:solidFill>
                <a:schemeClr val="tx1"/>
              </a:solidFill>
            </a:endParaRPr>
          </a:p>
        </p:txBody>
      </p:sp>
      <p:sp>
        <p:nvSpPr>
          <p:cNvPr id="3" name="2 Rectángulo"/>
          <p:cNvSpPr/>
          <p:nvPr/>
        </p:nvSpPr>
        <p:spPr>
          <a:xfrm>
            <a:off x="539552" y="1772816"/>
            <a:ext cx="8064896" cy="13788390"/>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2.3</a:t>
            </a:r>
            <a:r>
              <a:rPr lang="es-CO" sz="1400" b="1" dirty="0">
                <a:solidFill>
                  <a:schemeClr val="accent1"/>
                </a:solidFill>
                <a:latin typeface="Arial" panose="020B0604020202020204" pitchFamily="34" charset="0"/>
                <a:cs typeface="Arial" panose="020B0604020202020204" pitchFamily="34" charset="0"/>
              </a:rPr>
              <a:t>. Determinación del nivel de aislamiento de la estructura (CFO</a:t>
            </a:r>
            <a:r>
              <a:rPr lang="es-CO" sz="1400" b="1" dirty="0" smtClean="0">
                <a:solidFill>
                  <a:schemeClr val="accent1"/>
                </a:solidFill>
                <a:latin typeface="Arial" panose="020B0604020202020204" pitchFamily="34" charset="0"/>
                <a:cs typeface="Arial" panose="020B0604020202020204" pitchFamily="34" charset="0"/>
              </a:rPr>
              <a:t>)</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En Colombia se utilizan postes de concreto y aunque la impedancia de estos se puede </a:t>
            </a:r>
            <a:r>
              <a:rPr lang="es-CO" sz="1400" dirty="0" smtClean="0">
                <a:latin typeface="Arial" panose="020B0604020202020204" pitchFamily="34" charset="0"/>
                <a:cs typeface="Arial" panose="020B0604020202020204" pitchFamily="34" charset="0"/>
              </a:rPr>
              <a:t>aproximar </a:t>
            </a:r>
            <a:r>
              <a:rPr lang="es-CO" sz="1400" dirty="0">
                <a:latin typeface="Arial" panose="020B0604020202020204" pitchFamily="34" charset="0"/>
                <a:cs typeface="Arial" panose="020B0604020202020204" pitchFamily="34" charset="0"/>
              </a:rPr>
              <a:t>a 17,3 </a:t>
            </a:r>
            <a:r>
              <a:rPr lang="es-CO" sz="1400" dirty="0" err="1">
                <a:latin typeface="Arial" panose="020B0604020202020204" pitchFamily="34" charset="0"/>
                <a:cs typeface="Arial" panose="020B0604020202020204" pitchFamily="34" charset="0"/>
              </a:rPr>
              <a:t>Ohms</a:t>
            </a:r>
            <a:r>
              <a:rPr lang="es-CO" sz="1400" dirty="0">
                <a:latin typeface="Arial" panose="020B0604020202020204" pitchFamily="34" charset="0"/>
                <a:cs typeface="Arial" panose="020B0604020202020204" pitchFamily="34" charset="0"/>
              </a:rPr>
              <a:t>, el CFO no se encuentra definido para el concreto, por tanto se </a:t>
            </a:r>
            <a:r>
              <a:rPr lang="es-CO" sz="1400" dirty="0" smtClean="0">
                <a:latin typeface="Arial" panose="020B0604020202020204" pitchFamily="34" charset="0"/>
                <a:cs typeface="Arial" panose="020B0604020202020204" pitchFamily="34" charset="0"/>
              </a:rPr>
              <a:t>plantea </a:t>
            </a:r>
            <a:r>
              <a:rPr lang="es-CO" sz="1400" dirty="0">
                <a:latin typeface="Arial" panose="020B0604020202020204" pitchFamily="34" charset="0"/>
                <a:cs typeface="Arial" panose="020B0604020202020204" pitchFamily="34" charset="0"/>
              </a:rPr>
              <a:t>un CFO de 0 kV. Para componentes no dados en la Tabla 8, el CFO total puede </a:t>
            </a:r>
            <a:r>
              <a:rPr lang="es-CO" sz="1400" dirty="0" smtClean="0">
                <a:latin typeface="Arial" panose="020B0604020202020204" pitchFamily="34" charset="0"/>
                <a:cs typeface="Arial" panose="020B0604020202020204" pitchFamily="34" charset="0"/>
              </a:rPr>
              <a:t>ser </a:t>
            </a:r>
            <a:r>
              <a:rPr lang="es-CO" sz="1400" dirty="0">
                <a:latin typeface="Arial" panose="020B0604020202020204" pitchFamily="34" charset="0"/>
                <a:cs typeface="Arial" panose="020B0604020202020204" pitchFamily="34" charset="0"/>
              </a:rPr>
              <a:t>estimado por reducciones para el segundo y tercer componente, tal como se indica </a:t>
            </a:r>
            <a:r>
              <a:rPr lang="es-CO" sz="1400" dirty="0" smtClean="0">
                <a:latin typeface="Arial" panose="020B0604020202020204" pitchFamily="34" charset="0"/>
                <a:cs typeface="Arial" panose="020B0604020202020204" pitchFamily="34" charset="0"/>
              </a:rPr>
              <a:t>en las </a:t>
            </a:r>
            <a:r>
              <a:rPr lang="es-CO" sz="1400" dirty="0">
                <a:latin typeface="Arial" panose="020B0604020202020204" pitchFamily="34" charset="0"/>
                <a:cs typeface="Arial" panose="020B0604020202020204" pitchFamily="34" charset="0"/>
              </a:rPr>
              <a:t>ecuaciones 15 y 16</a:t>
            </a:r>
            <a:r>
              <a:rPr lang="es-CO" sz="1400" dirty="0" smtClean="0">
                <a:latin typeface="Arial" panose="020B0604020202020204" pitchFamily="34" charset="0"/>
                <a:cs typeface="Arial" panose="020B0604020202020204" pitchFamily="34" charset="0"/>
              </a:rPr>
              <a:t>.</a:t>
            </a:r>
          </a:p>
          <a:p>
            <a:pPr algn="just"/>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Al evaluar el nivel de aislamiento, es necesario considerar el efecto de la puesta a tierra y </a:t>
            </a:r>
            <a:r>
              <a:rPr lang="es-CO" sz="1400" dirty="0" smtClean="0">
                <a:latin typeface="Arial" panose="020B0604020202020204" pitchFamily="34" charset="0"/>
                <a:cs typeface="Arial" panose="020B0604020202020204" pitchFamily="34" charset="0"/>
              </a:rPr>
              <a:t>el </a:t>
            </a:r>
            <a:r>
              <a:rPr lang="es-CO" sz="1400" dirty="0">
                <a:latin typeface="Arial" panose="020B0604020202020204" pitchFamily="34" charset="0"/>
                <a:cs typeface="Arial" panose="020B0604020202020204" pitchFamily="34" charset="0"/>
              </a:rPr>
              <a:t>nivel de aislamiento, ya que, La efectividad del cable de guarda es altamente </a:t>
            </a:r>
            <a:r>
              <a:rPr lang="es-CO" sz="1400" dirty="0" smtClean="0">
                <a:latin typeface="Arial" panose="020B0604020202020204" pitchFamily="34" charset="0"/>
                <a:cs typeface="Arial" panose="020B0604020202020204" pitchFamily="34" charset="0"/>
              </a:rPr>
              <a:t>dependiente </a:t>
            </a:r>
            <a:r>
              <a:rPr lang="es-CO" sz="1400" dirty="0">
                <a:latin typeface="Arial" panose="020B0604020202020204" pitchFamily="34" charset="0"/>
                <a:cs typeface="Arial" panose="020B0604020202020204" pitchFamily="34" charset="0"/>
              </a:rPr>
              <a:t>de las puestas a tierra. Para que el diseño de un cable de guarda sea </a:t>
            </a:r>
            <a:r>
              <a:rPr lang="es-CO" sz="1400" dirty="0" smtClean="0">
                <a:latin typeface="Arial" panose="020B0604020202020204" pitchFamily="34" charset="0"/>
                <a:cs typeface="Arial" panose="020B0604020202020204" pitchFamily="34" charset="0"/>
              </a:rPr>
              <a:t>efectivo</a:t>
            </a:r>
            <a:r>
              <a:rPr lang="es-CO" sz="1400" dirty="0">
                <a:latin typeface="Arial" panose="020B0604020202020204" pitchFamily="34" charset="0"/>
                <a:cs typeface="Arial" panose="020B0604020202020204" pitchFamily="34" charset="0"/>
              </a:rPr>
              <a:t>, las resistencias a tierra deben ser menores a 10 </a:t>
            </a:r>
            <a:r>
              <a:rPr lang="es-CO" sz="1400" dirty="0" err="1">
                <a:latin typeface="Arial" panose="020B0604020202020204" pitchFamily="34" charset="0"/>
                <a:cs typeface="Arial" panose="020B0604020202020204" pitchFamily="34" charset="0"/>
              </a:rPr>
              <a:t>Ohms</a:t>
            </a:r>
            <a:r>
              <a:rPr lang="es-CO" sz="1400" dirty="0">
                <a:latin typeface="Arial" panose="020B0604020202020204" pitchFamily="34" charset="0"/>
                <a:cs typeface="Arial" panose="020B0604020202020204" pitchFamily="34" charset="0"/>
              </a:rPr>
              <a:t> si el CFO es menor de </a:t>
            </a:r>
            <a:r>
              <a:rPr lang="es-CO" sz="1400" dirty="0" smtClean="0">
                <a:latin typeface="Arial" panose="020B0604020202020204" pitchFamily="34" charset="0"/>
                <a:cs typeface="Arial" panose="020B0604020202020204" pitchFamily="34" charset="0"/>
              </a:rPr>
              <a:t>200 </a:t>
            </a:r>
            <a:r>
              <a:rPr lang="es-CO" sz="1400" dirty="0">
                <a:latin typeface="Arial" panose="020B0604020202020204" pitchFamily="34" charset="0"/>
                <a:cs typeface="Arial" panose="020B0604020202020204" pitchFamily="34" charset="0"/>
              </a:rPr>
              <a:t>kV. El cable de guarda deberá tener su conexión a tierra en cada poste para </a:t>
            </a:r>
            <a:r>
              <a:rPr lang="es-CO" sz="1400" dirty="0" smtClean="0">
                <a:latin typeface="Arial" panose="020B0604020202020204" pitchFamily="34" charset="0"/>
                <a:cs typeface="Arial" panose="020B0604020202020204" pitchFamily="34" charset="0"/>
              </a:rPr>
              <a:t>resultados </a:t>
            </a:r>
            <a:r>
              <a:rPr lang="es-CO" sz="1400" dirty="0">
                <a:latin typeface="Arial" panose="020B0604020202020204" pitchFamily="34" charset="0"/>
                <a:cs typeface="Arial" panose="020B0604020202020204" pitchFamily="34" charset="0"/>
              </a:rPr>
              <a:t>efectivos, sin embargo esta técnica requiere una inversión económica más alta </a:t>
            </a:r>
            <a:r>
              <a:rPr lang="es-CO" sz="1400" dirty="0" smtClean="0">
                <a:latin typeface="Arial" panose="020B0604020202020204" pitchFamily="34" charset="0"/>
                <a:cs typeface="Arial" panose="020B0604020202020204" pitchFamily="34" charset="0"/>
              </a:rPr>
              <a:t>y </a:t>
            </a:r>
            <a:r>
              <a:rPr lang="es-CO" sz="1400" dirty="0">
                <a:latin typeface="Arial" panose="020B0604020202020204" pitchFamily="34" charset="0"/>
                <a:cs typeface="Arial" panose="020B0604020202020204" pitchFamily="34" charset="0"/>
              </a:rPr>
              <a:t>se debería a evaluar su costo beneficio. </a:t>
            </a: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3552173"/>
            <a:ext cx="5242423" cy="884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12605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a:solidFill>
                  <a:schemeClr val="tx1"/>
                </a:solidFill>
              </a:rPr>
              <a:t>2. COMPORTAMIENTOS DE LAS LÍNEAS AÉREAS DE DISTRIBUCIÓN ANTE LAS DESCARGAS TIPO RAYO.</a:t>
            </a:r>
            <a:endParaRPr lang="es-CO" sz="2000" dirty="0">
              <a:solidFill>
                <a:schemeClr val="tx1"/>
              </a:solidFill>
            </a:endParaRPr>
          </a:p>
        </p:txBody>
      </p:sp>
      <p:sp>
        <p:nvSpPr>
          <p:cNvPr id="3" name="2 Rectángulo"/>
          <p:cNvSpPr/>
          <p:nvPr/>
        </p:nvSpPr>
        <p:spPr>
          <a:xfrm>
            <a:off x="539552" y="1772816"/>
            <a:ext cx="8064896" cy="10772180"/>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2.3</a:t>
            </a:r>
            <a:r>
              <a:rPr lang="es-CO" sz="1400" b="1" dirty="0">
                <a:solidFill>
                  <a:schemeClr val="accent1"/>
                </a:solidFill>
                <a:latin typeface="Arial" panose="020B0604020202020204" pitchFamily="34" charset="0"/>
                <a:cs typeface="Arial" panose="020B0604020202020204" pitchFamily="34" charset="0"/>
              </a:rPr>
              <a:t>. Determinación del nivel de aislamiento de la estructura (CFO</a:t>
            </a:r>
            <a:r>
              <a:rPr lang="es-CO" sz="1400" b="1" dirty="0" smtClean="0">
                <a:solidFill>
                  <a:schemeClr val="accent1"/>
                </a:solidFill>
                <a:latin typeface="Arial" panose="020B0604020202020204" pitchFamily="34" charset="0"/>
                <a:cs typeface="Arial" panose="020B0604020202020204" pitchFamily="34" charset="0"/>
              </a:rPr>
              <a:t>)</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La Figura </a:t>
            </a:r>
            <a:r>
              <a:rPr lang="es-CO" sz="1400" dirty="0" smtClean="0">
                <a:latin typeface="Arial" panose="020B0604020202020204" pitchFamily="34" charset="0"/>
                <a:cs typeface="Arial" panose="020B0604020202020204" pitchFamily="34" charset="0"/>
              </a:rPr>
              <a:t>4 </a:t>
            </a:r>
            <a:r>
              <a:rPr lang="es-CO" sz="1400" dirty="0">
                <a:latin typeface="Arial" panose="020B0604020202020204" pitchFamily="34" charset="0"/>
                <a:cs typeface="Arial" panose="020B0604020202020204" pitchFamily="34" charset="0"/>
              </a:rPr>
              <a:t>muestra el comportamiento ante </a:t>
            </a:r>
            <a:r>
              <a:rPr lang="es-CO" sz="1400" dirty="0" smtClean="0">
                <a:latin typeface="Arial" panose="020B0604020202020204" pitchFamily="34" charset="0"/>
                <a:cs typeface="Arial" panose="020B0604020202020204" pitchFamily="34" charset="0"/>
              </a:rPr>
              <a:t>descargas </a:t>
            </a:r>
            <a:r>
              <a:rPr lang="es-CO" sz="1400" dirty="0">
                <a:latin typeface="Arial" panose="020B0604020202020204" pitchFamily="34" charset="0"/>
                <a:cs typeface="Arial" panose="020B0604020202020204" pitchFamily="34" charset="0"/>
              </a:rPr>
              <a:t>directas y el efecto de puestas a tierra con un ejemplo de una simulación en </a:t>
            </a:r>
            <a:r>
              <a:rPr lang="es-CO" sz="1400" dirty="0" smtClean="0">
                <a:latin typeface="Arial" panose="020B0604020202020204" pitchFamily="34" charset="0"/>
                <a:cs typeface="Arial" panose="020B0604020202020204" pitchFamily="34" charset="0"/>
              </a:rPr>
              <a:t>computador </a:t>
            </a:r>
            <a:r>
              <a:rPr lang="es-CO" sz="1400" dirty="0">
                <a:latin typeface="Arial" panose="020B0604020202020204" pitchFamily="34" charset="0"/>
                <a:cs typeface="Arial" panose="020B0604020202020204" pitchFamily="34" charset="0"/>
              </a:rPr>
              <a:t>de un cable de guarda con CFO de 175 kV y de 350 </a:t>
            </a:r>
            <a:r>
              <a:rPr lang="es-CO" sz="1400" dirty="0" smtClean="0">
                <a:latin typeface="Arial" panose="020B0604020202020204" pitchFamily="34" charset="0"/>
                <a:cs typeface="Arial" panose="020B0604020202020204" pitchFamily="34" charset="0"/>
              </a:rPr>
              <a:t>kV.</a:t>
            </a: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3212976"/>
            <a:ext cx="5256584" cy="2963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7916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a:solidFill>
                  <a:schemeClr val="tx1"/>
                </a:solidFill>
              </a:rPr>
              <a:t>2. COMPORTAMIENTOS DE LAS LÍNEAS AÉREAS DE DISTRIBUCIÓN ANTE LAS DESCARGAS TIPO RAYO.</a:t>
            </a:r>
            <a:endParaRPr lang="es-CO" sz="2000" dirty="0">
              <a:solidFill>
                <a:schemeClr val="tx1"/>
              </a:solidFill>
            </a:endParaRPr>
          </a:p>
        </p:txBody>
      </p:sp>
      <p:sp>
        <p:nvSpPr>
          <p:cNvPr id="3" name="2 Rectángulo"/>
          <p:cNvSpPr/>
          <p:nvPr/>
        </p:nvSpPr>
        <p:spPr>
          <a:xfrm>
            <a:off x="539552" y="1772816"/>
            <a:ext cx="8064896" cy="10987623"/>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2.3</a:t>
            </a:r>
            <a:r>
              <a:rPr lang="es-CO" sz="1400" b="1" dirty="0">
                <a:solidFill>
                  <a:schemeClr val="accent1"/>
                </a:solidFill>
                <a:latin typeface="Arial" panose="020B0604020202020204" pitchFamily="34" charset="0"/>
                <a:cs typeface="Arial" panose="020B0604020202020204" pitchFamily="34" charset="0"/>
              </a:rPr>
              <a:t>. Determinación del nivel de aislamiento de la estructura (CFO</a:t>
            </a:r>
            <a:r>
              <a:rPr lang="es-CO" sz="1400" b="1" dirty="0" smtClean="0">
                <a:solidFill>
                  <a:schemeClr val="accent1"/>
                </a:solidFill>
                <a:latin typeface="Arial" panose="020B0604020202020204" pitchFamily="34" charset="0"/>
                <a:cs typeface="Arial" panose="020B0604020202020204" pitchFamily="34" charset="0"/>
              </a:rPr>
              <a:t>)</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La Figura 5</a:t>
            </a:r>
            <a:r>
              <a:rPr lang="es-CO" sz="1400" dirty="0" smtClean="0">
                <a:latin typeface="Arial" panose="020B0604020202020204" pitchFamily="34" charset="0"/>
                <a:cs typeface="Arial" panose="020B0604020202020204" pitchFamily="34" charset="0"/>
              </a:rPr>
              <a:t>, </a:t>
            </a:r>
            <a:r>
              <a:rPr lang="es-CO" sz="1400" dirty="0">
                <a:latin typeface="Arial" panose="020B0604020202020204" pitchFamily="34" charset="0"/>
                <a:cs typeface="Arial" panose="020B0604020202020204" pitchFamily="34" charset="0"/>
              </a:rPr>
              <a:t>presenta la frecuencia de descarga disruptiva como una función de la </a:t>
            </a:r>
            <a:r>
              <a:rPr lang="es-CO" sz="1400" dirty="0" smtClean="0">
                <a:latin typeface="Arial" panose="020B0604020202020204" pitchFamily="34" charset="0"/>
                <a:cs typeface="Arial" panose="020B0604020202020204" pitchFamily="34" charset="0"/>
              </a:rPr>
              <a:t>descarga </a:t>
            </a:r>
            <a:r>
              <a:rPr lang="es-CO" sz="1400" dirty="0">
                <a:latin typeface="Arial" panose="020B0604020202020204" pitchFamily="34" charset="0"/>
                <a:cs typeface="Arial" panose="020B0604020202020204" pitchFamily="34" charset="0"/>
              </a:rPr>
              <a:t>disruptiva crítica (CFO), de una línea de infinitamente larga a una altura de 10 </a:t>
            </a:r>
            <a:r>
              <a:rPr lang="es-CO" sz="1400" dirty="0" smtClean="0">
                <a:latin typeface="Arial" panose="020B0604020202020204" pitchFamily="34" charset="0"/>
                <a:cs typeface="Arial" panose="020B0604020202020204" pitchFamily="34" charset="0"/>
              </a:rPr>
              <a:t>m</a:t>
            </a:r>
            <a:r>
              <a:rPr lang="es-CO" sz="1400" dirty="0">
                <a:latin typeface="Arial" panose="020B0604020202020204" pitchFamily="34" charset="0"/>
                <a:cs typeface="Arial" panose="020B0604020202020204" pitchFamily="34" charset="0"/>
              </a:rPr>
              <a:t>, que consta de un solo conductor por encima de un suelo. Los valores </a:t>
            </a:r>
            <a:r>
              <a:rPr lang="es-CO" sz="1400" dirty="0" smtClean="0">
                <a:latin typeface="Arial" panose="020B0604020202020204" pitchFamily="34" charset="0"/>
                <a:cs typeface="Arial" panose="020B0604020202020204" pitchFamily="34" charset="0"/>
              </a:rPr>
              <a:t>son normalizados </a:t>
            </a:r>
            <a:r>
              <a:rPr lang="es-CO" sz="1400" dirty="0">
                <a:latin typeface="Arial" panose="020B0604020202020204" pitchFamily="34" charset="0"/>
                <a:cs typeface="Arial" panose="020B0604020202020204" pitchFamily="34" charset="0"/>
              </a:rPr>
              <a:t>para </a:t>
            </a:r>
            <a:r>
              <a:rPr lang="es-CO" sz="1400" dirty="0" err="1">
                <a:latin typeface="Arial" panose="020B0604020202020204" pitchFamily="34" charset="0"/>
                <a:cs typeface="Arial" panose="020B0604020202020204" pitchFamily="34" charset="0"/>
              </a:rPr>
              <a:t>Ng</a:t>
            </a:r>
            <a:r>
              <a:rPr lang="es-CO" sz="1400" dirty="0">
                <a:latin typeface="Arial" panose="020B0604020202020204" pitchFamily="34" charset="0"/>
                <a:cs typeface="Arial" panose="020B0604020202020204" pitchFamily="34" charset="0"/>
              </a:rPr>
              <a:t> igual </a:t>
            </a:r>
            <a:r>
              <a:rPr lang="es-CO" sz="1400" dirty="0" smtClean="0">
                <a:latin typeface="Arial" panose="020B0604020202020204" pitchFamily="34" charset="0"/>
                <a:cs typeface="Arial" panose="020B0604020202020204" pitchFamily="34" charset="0"/>
              </a:rPr>
              <a:t>a                               </a:t>
            </a:r>
            <a:r>
              <a:rPr lang="es-CO" sz="1400" dirty="0">
                <a:latin typeface="Arial" panose="020B0604020202020204" pitchFamily="34" charset="0"/>
                <a:cs typeface="Arial" panose="020B0604020202020204" pitchFamily="34" charset="0"/>
              </a:rPr>
              <a:t>1 </a:t>
            </a:r>
            <a:r>
              <a:rPr lang="es-CO" sz="1400" dirty="0" smtClean="0">
                <a:latin typeface="Arial" panose="020B0604020202020204" pitchFamily="34" charset="0"/>
                <a:cs typeface="Arial" panose="020B0604020202020204" pitchFamily="34" charset="0"/>
              </a:rPr>
              <a:t>rayo/km2/año.</a:t>
            </a:r>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3501008"/>
            <a:ext cx="5142334" cy="30418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567845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2.4  CONSIDERACIONES PRACTICAS AL AUMENTAR EL CFO DE LAS ESTRUCTURAS</a:t>
            </a:r>
            <a:endParaRPr lang="es-CO" sz="2000" dirty="0">
              <a:solidFill>
                <a:schemeClr val="tx1"/>
              </a:solidFill>
            </a:endParaRPr>
          </a:p>
        </p:txBody>
      </p:sp>
      <p:sp>
        <p:nvSpPr>
          <p:cNvPr id="3" name="2 Rectángulo"/>
          <p:cNvSpPr/>
          <p:nvPr/>
        </p:nvSpPr>
        <p:spPr>
          <a:xfrm>
            <a:off x="539552" y="1772816"/>
            <a:ext cx="8064896" cy="9910405"/>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El equipo y el conjunto de accesorios metálicos de las </a:t>
            </a:r>
            <a:r>
              <a:rPr lang="es-CO" sz="1400" dirty="0" smtClean="0">
                <a:latin typeface="Arial" panose="020B0604020202020204" pitchFamily="34" charset="0"/>
                <a:cs typeface="Arial" panose="020B0604020202020204" pitchFamily="34" charset="0"/>
              </a:rPr>
              <a:t>estructuras </a:t>
            </a:r>
            <a:r>
              <a:rPr lang="es-CO" sz="1400" dirty="0">
                <a:latin typeface="Arial" panose="020B0604020202020204" pitchFamily="34" charset="0"/>
                <a:cs typeface="Arial" panose="020B0604020202020204" pitchFamily="34" charset="0"/>
              </a:rPr>
              <a:t>de distribución puede reducir drásticamente el </a:t>
            </a:r>
            <a:r>
              <a:rPr lang="es-CO" sz="1400" dirty="0" smtClean="0">
                <a:latin typeface="Arial" panose="020B0604020202020204" pitchFamily="34" charset="0"/>
                <a:cs typeface="Arial" panose="020B0604020202020204" pitchFamily="34" charset="0"/>
              </a:rPr>
              <a:t>CFO. </a:t>
            </a:r>
            <a:r>
              <a:rPr lang="es-CO" sz="1400" dirty="0">
                <a:latin typeface="Arial" panose="020B0604020202020204" pitchFamily="34" charset="0"/>
                <a:cs typeface="Arial" panose="020B0604020202020204" pitchFamily="34" charset="0"/>
              </a:rPr>
              <a:t>Este punto débil de las estructuras puede aumentar </a:t>
            </a:r>
            <a:r>
              <a:rPr lang="es-CO" sz="1400" dirty="0" smtClean="0">
                <a:latin typeface="Arial" panose="020B0604020202020204" pitchFamily="34" charset="0"/>
                <a:cs typeface="Arial" panose="020B0604020202020204" pitchFamily="34" charset="0"/>
              </a:rPr>
              <a:t>en </a:t>
            </a:r>
            <a:r>
              <a:rPr lang="es-CO" sz="1400" dirty="0">
                <a:latin typeface="Arial" panose="020B0604020202020204" pitchFamily="34" charset="0"/>
                <a:cs typeface="Arial" panose="020B0604020202020204" pitchFamily="34" charset="0"/>
              </a:rPr>
              <a:t>gran parte los flameos por tensiones inducidas. Varias </a:t>
            </a:r>
            <a:r>
              <a:rPr lang="es-CO" sz="1400" dirty="0" smtClean="0">
                <a:latin typeface="Arial" panose="020B0604020202020204" pitchFamily="34" charset="0"/>
                <a:cs typeface="Arial" panose="020B0604020202020204" pitchFamily="34" charset="0"/>
              </a:rPr>
              <a:t>situaciones </a:t>
            </a:r>
            <a:r>
              <a:rPr lang="es-CO" sz="1400" dirty="0">
                <a:latin typeface="Arial" panose="020B0604020202020204" pitchFamily="34" charset="0"/>
                <a:cs typeface="Arial" panose="020B0604020202020204" pitchFamily="34" charset="0"/>
              </a:rPr>
              <a:t>se describen a continuación. </a:t>
            </a: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pic>
        <p:nvPicPr>
          <p:cNvPr id="24578" name="Picture 2" descr="http://mlv-s2-p.mlstatic.com/7595-MLV5241999576_102013-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704275"/>
            <a:ext cx="2720302" cy="24482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2788462"/>
            <a:ext cx="2808740" cy="227989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1" name="Picture 5" descr="http://www.romagnole.com.br/img/produtos_artefato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5816" y="4761568"/>
            <a:ext cx="2815947" cy="19199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407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2.4  CONSIDERACIONES PRACTICAS AL AUMENTAR EL CFO DE LAS ESTRUCTURAS</a:t>
            </a:r>
            <a:endParaRPr lang="es-CO" sz="2000" dirty="0">
              <a:solidFill>
                <a:schemeClr val="tx1"/>
              </a:solidFill>
            </a:endParaRPr>
          </a:p>
        </p:txBody>
      </p:sp>
      <p:sp>
        <p:nvSpPr>
          <p:cNvPr id="3" name="2 Rectángulo"/>
          <p:cNvSpPr/>
          <p:nvPr/>
        </p:nvSpPr>
        <p:spPr>
          <a:xfrm>
            <a:off x="539552" y="1773982"/>
            <a:ext cx="4392488" cy="13142059"/>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RETENIDAS:</a:t>
            </a:r>
          </a:p>
          <a:p>
            <a:pPr algn="just"/>
            <a:endParaRPr lang="es-CO" sz="1400" dirty="0">
              <a:latin typeface="Arial" panose="020B0604020202020204" pitchFamily="34" charset="0"/>
              <a:cs typeface="Arial" panose="020B0604020202020204" pitchFamily="34" charset="0"/>
            </a:endParaRPr>
          </a:p>
          <a:p>
            <a:pPr algn="just"/>
            <a:r>
              <a:rPr lang="es-CO" sz="1400" dirty="0" smtClean="0">
                <a:latin typeface="Arial" panose="020B0604020202020204" pitchFamily="34" charset="0"/>
                <a:cs typeface="Arial" panose="020B0604020202020204" pitchFamily="34" charset="0"/>
              </a:rPr>
              <a:t>Las retenidas pueden ser un factor importante en la reducción del CFO de la estructura. Por ventaja mecánica, las retenidas están conectadas  en la parte superior del poste, en general en la vecindad de los elementos aislantes principales. </a:t>
            </a:r>
          </a:p>
          <a:p>
            <a:pPr algn="just"/>
            <a:endParaRPr lang="es-CO" sz="1400" dirty="0">
              <a:latin typeface="Arial" panose="020B0604020202020204" pitchFamily="34" charset="0"/>
              <a:cs typeface="Arial" panose="020B0604020202020204" pitchFamily="34" charset="0"/>
            </a:endParaRPr>
          </a:p>
          <a:p>
            <a:pPr algn="just"/>
            <a:r>
              <a:rPr lang="es-CO" sz="1400" dirty="0" smtClean="0">
                <a:latin typeface="Arial" panose="020B0604020202020204" pitchFamily="34" charset="0"/>
                <a:cs typeface="Arial" panose="020B0604020202020204" pitchFamily="34" charset="0"/>
              </a:rPr>
              <a:t>Puesto que las retenidas proveen una trayectoria a tierra, su presencia generalmente reduce el CFO. Los pequeños aisladores de porcelana tipo tensor (aisladores tensores) proveen muy poco aislamiento (generalmente menos de 30 Kv  de CFO).</a:t>
            </a:r>
          </a:p>
          <a:p>
            <a:pPr algn="just"/>
            <a:endParaRPr lang="es-CO" sz="1400" dirty="0">
              <a:latin typeface="Arial" panose="020B0604020202020204" pitchFamily="34" charset="0"/>
              <a:cs typeface="Arial" panose="020B0604020202020204" pitchFamily="34" charset="0"/>
            </a:endParaRPr>
          </a:p>
          <a:p>
            <a:pPr algn="just"/>
            <a:r>
              <a:rPr lang="es-CO" sz="1400" i="1" u="sng" dirty="0" smtClean="0">
                <a:latin typeface="Arial" panose="020B0604020202020204" pitchFamily="34" charset="0"/>
                <a:cs typeface="Arial" panose="020B0604020202020204" pitchFamily="34" charset="0"/>
              </a:rPr>
              <a:t>Para mitigar esta consideración se pueden utilizar aisladores tipo tensor en fibra de vidrio  para ganar considerablemente  capacidad de aislamiento (aproximadamente  250 kV de CFO).</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162783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2.4  CONSIDERACIONES PRACTICAS AL AUMENTAR EL CFO DE LAS ESTRUCTURAS</a:t>
            </a:r>
            <a:endParaRPr lang="es-CO" sz="2000" dirty="0">
              <a:solidFill>
                <a:schemeClr val="tx1"/>
              </a:solidFill>
            </a:endParaRPr>
          </a:p>
        </p:txBody>
      </p:sp>
      <p:sp>
        <p:nvSpPr>
          <p:cNvPr id="3" name="2 Rectángulo"/>
          <p:cNvSpPr/>
          <p:nvPr/>
        </p:nvSpPr>
        <p:spPr>
          <a:xfrm>
            <a:off x="539552" y="1773982"/>
            <a:ext cx="5112568" cy="12926616"/>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CORTACIRCUITOS:</a:t>
            </a:r>
          </a:p>
          <a:p>
            <a:pPr algn="just"/>
            <a:endParaRPr lang="es-CO" sz="1400" dirty="0">
              <a:latin typeface="Arial" panose="020B0604020202020204" pitchFamily="34" charset="0"/>
              <a:cs typeface="Arial" panose="020B0604020202020204" pitchFamily="34" charset="0"/>
            </a:endParaRPr>
          </a:p>
          <a:p>
            <a:pPr algn="just"/>
            <a:r>
              <a:rPr lang="es-CO" sz="1400" dirty="0" smtClean="0">
                <a:latin typeface="Arial" panose="020B0604020202020204" pitchFamily="34" charset="0"/>
                <a:cs typeface="Arial" panose="020B0604020202020204" pitchFamily="34" charset="0"/>
              </a:rPr>
              <a:t>El </a:t>
            </a:r>
            <a:r>
              <a:rPr lang="es-CO" sz="1400" dirty="0">
                <a:latin typeface="Arial" panose="020B0604020202020204" pitchFamily="34" charset="0"/>
                <a:cs typeface="Arial" panose="020B0604020202020204" pitchFamily="34" charset="0"/>
              </a:rPr>
              <a:t>montaje de los </a:t>
            </a:r>
            <a:r>
              <a:rPr lang="es-CO" sz="1400" dirty="0" smtClean="0">
                <a:latin typeface="Arial" panose="020B0604020202020204" pitchFamily="34" charset="0"/>
                <a:cs typeface="Arial" panose="020B0604020202020204" pitchFamily="34" charset="0"/>
              </a:rPr>
              <a:t>cortacircuitos </a:t>
            </a:r>
            <a:r>
              <a:rPr lang="es-CO" sz="1400" dirty="0">
                <a:latin typeface="Arial" panose="020B0604020202020204" pitchFamily="34" charset="0"/>
                <a:cs typeface="Arial" panose="020B0604020202020204" pitchFamily="34" charset="0"/>
              </a:rPr>
              <a:t>es un ejemplo primario de un equipo </a:t>
            </a:r>
            <a:r>
              <a:rPr lang="es-CO" sz="1400" dirty="0" smtClean="0">
                <a:latin typeface="Arial" panose="020B0604020202020204" pitchFamily="34" charset="0"/>
                <a:cs typeface="Arial" panose="020B0604020202020204" pitchFamily="34" charset="0"/>
              </a:rPr>
              <a:t>desprotegido </a:t>
            </a:r>
            <a:r>
              <a:rPr lang="es-CO" sz="1400" dirty="0">
                <a:latin typeface="Arial" panose="020B0604020202020204" pitchFamily="34" charset="0"/>
                <a:cs typeface="Arial" panose="020B0604020202020204" pitchFamily="34" charset="0"/>
              </a:rPr>
              <a:t>que puede disminuir el VFIC del poste. Para </a:t>
            </a:r>
            <a:r>
              <a:rPr lang="es-CO" sz="1400" dirty="0" smtClean="0">
                <a:latin typeface="Arial" panose="020B0604020202020204" pitchFamily="34" charset="0"/>
                <a:cs typeface="Arial" panose="020B0604020202020204" pitchFamily="34" charset="0"/>
              </a:rPr>
              <a:t>sistemas </a:t>
            </a:r>
            <a:r>
              <a:rPr lang="es-CO" sz="1400" dirty="0">
                <a:latin typeface="Arial" panose="020B0604020202020204" pitchFamily="34" charset="0"/>
                <a:cs typeface="Arial" panose="020B0604020202020204" pitchFamily="34" charset="0"/>
              </a:rPr>
              <a:t>de la clase 15 kV, un </a:t>
            </a:r>
            <a:r>
              <a:rPr lang="es-CO" sz="1400" dirty="0" smtClean="0">
                <a:latin typeface="Arial" panose="020B0604020202020204" pitchFamily="34" charset="0"/>
                <a:cs typeface="Arial" panose="020B0604020202020204" pitchFamily="34" charset="0"/>
              </a:rPr>
              <a:t>cortacircuitos </a:t>
            </a:r>
            <a:r>
              <a:rPr lang="es-CO" sz="1400" dirty="0">
                <a:latin typeface="Arial" panose="020B0604020202020204" pitchFamily="34" charset="0"/>
                <a:cs typeface="Arial" panose="020B0604020202020204" pitchFamily="34" charset="0"/>
              </a:rPr>
              <a:t>puede </a:t>
            </a:r>
            <a:r>
              <a:rPr lang="es-CO" sz="1400" dirty="0" smtClean="0">
                <a:latin typeface="Arial" panose="020B0604020202020204" pitchFamily="34" charset="0"/>
                <a:cs typeface="Arial" panose="020B0604020202020204" pitchFamily="34" charset="0"/>
              </a:rPr>
              <a:t>tener </a:t>
            </a:r>
            <a:r>
              <a:rPr lang="es-CO" sz="1400" dirty="0">
                <a:latin typeface="Arial" panose="020B0604020202020204" pitchFamily="34" charset="0"/>
                <a:cs typeface="Arial" panose="020B0604020202020204" pitchFamily="34" charset="0"/>
              </a:rPr>
              <a:t>un nivel básico de aislamiento, NBA (BIL), de 95 kV. </a:t>
            </a:r>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Dependiendo de cómo esté montado el cortacircuitos, el </a:t>
            </a:r>
            <a:r>
              <a:rPr lang="es-CO" sz="1400" dirty="0" smtClean="0">
                <a:latin typeface="Arial" panose="020B0604020202020204" pitchFamily="34" charset="0"/>
                <a:cs typeface="Arial" panose="020B0604020202020204" pitchFamily="34" charset="0"/>
              </a:rPr>
              <a:t>puede </a:t>
            </a:r>
            <a:r>
              <a:rPr lang="es-CO" sz="1400" dirty="0">
                <a:latin typeface="Arial" panose="020B0604020202020204" pitchFamily="34" charset="0"/>
                <a:cs typeface="Arial" panose="020B0604020202020204" pitchFamily="34" charset="0"/>
              </a:rPr>
              <a:t>reducir el VFIC de toda la estructura hasta </a:t>
            </a:r>
            <a:r>
              <a:rPr lang="es-CO" sz="1400" dirty="0" smtClean="0">
                <a:latin typeface="Arial" panose="020B0604020202020204" pitchFamily="34" charset="0"/>
                <a:cs typeface="Arial" panose="020B0604020202020204" pitchFamily="34" charset="0"/>
              </a:rPr>
              <a:t>aproximadamente </a:t>
            </a:r>
            <a:r>
              <a:rPr lang="es-CO" sz="1400" dirty="0">
                <a:latin typeface="Arial" panose="020B0604020202020204" pitchFamily="34" charset="0"/>
                <a:cs typeface="Arial" panose="020B0604020202020204" pitchFamily="34" charset="0"/>
              </a:rPr>
              <a:t>95 kV, (aproximadamente porque el </a:t>
            </a:r>
            <a:r>
              <a:rPr lang="es-CO" sz="1400" dirty="0" smtClean="0">
                <a:latin typeface="Arial" panose="020B0604020202020204" pitchFamily="34" charset="0"/>
                <a:cs typeface="Arial" panose="020B0604020202020204" pitchFamily="34" charset="0"/>
              </a:rPr>
              <a:t>nivel </a:t>
            </a:r>
            <a:r>
              <a:rPr lang="es-CO" sz="1400" dirty="0">
                <a:latin typeface="Arial" panose="020B0604020202020204" pitchFamily="34" charset="0"/>
                <a:cs typeface="Arial" panose="020B0604020202020204" pitchFamily="34" charset="0"/>
              </a:rPr>
              <a:t>básico de aislamiento, NBA (BIL), de cualquier </a:t>
            </a:r>
            <a:r>
              <a:rPr lang="es-CO" sz="1400" dirty="0" smtClean="0">
                <a:latin typeface="Arial" panose="020B0604020202020204" pitchFamily="34" charset="0"/>
                <a:cs typeface="Arial" panose="020B0604020202020204" pitchFamily="34" charset="0"/>
              </a:rPr>
              <a:t>sistema </a:t>
            </a:r>
            <a:r>
              <a:rPr lang="es-CO" sz="1400" dirty="0">
                <a:latin typeface="Arial" panose="020B0604020202020204" pitchFamily="34" charset="0"/>
                <a:cs typeface="Arial" panose="020B0604020202020204" pitchFamily="34" charset="0"/>
              </a:rPr>
              <a:t>aislante es siempre menor que el </a:t>
            </a:r>
            <a:r>
              <a:rPr lang="es-CO" sz="1400" dirty="0" smtClean="0">
                <a:latin typeface="Arial" panose="020B0604020202020204" pitchFamily="34" charset="0"/>
                <a:cs typeface="Arial" panose="020B0604020202020204" pitchFamily="34" charset="0"/>
              </a:rPr>
              <a:t>CFO </a:t>
            </a:r>
            <a:r>
              <a:rPr lang="es-CO" sz="1400" dirty="0">
                <a:latin typeface="Arial" panose="020B0604020202020204" pitchFamily="34" charset="0"/>
                <a:cs typeface="Arial" panose="020B0604020202020204" pitchFamily="34" charset="0"/>
              </a:rPr>
              <a:t>de dicho </a:t>
            </a:r>
            <a:r>
              <a:rPr lang="es-CO" sz="1400" dirty="0" smtClean="0">
                <a:latin typeface="Arial" panose="020B0604020202020204" pitchFamily="34" charset="0"/>
                <a:cs typeface="Arial" panose="020B0604020202020204" pitchFamily="34" charset="0"/>
              </a:rPr>
              <a:t>sistema</a:t>
            </a:r>
            <a:r>
              <a:rPr lang="es-CO" sz="1400" dirty="0">
                <a:latin typeface="Arial" panose="020B0604020202020204" pitchFamily="34" charset="0"/>
                <a:cs typeface="Arial" panose="020B0604020202020204" pitchFamily="34" charset="0"/>
              </a:rPr>
              <a:t>). </a:t>
            </a:r>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r>
              <a:rPr lang="es-CO" sz="1400" i="1" u="sng" dirty="0" smtClean="0">
                <a:latin typeface="Arial" panose="020B0604020202020204" pitchFamily="34" charset="0"/>
                <a:cs typeface="Arial" panose="020B0604020202020204" pitchFamily="34" charset="0"/>
              </a:rPr>
              <a:t>El </a:t>
            </a:r>
            <a:r>
              <a:rPr lang="es-CO" sz="1400" i="1" u="sng" dirty="0">
                <a:latin typeface="Arial" panose="020B0604020202020204" pitchFamily="34" charset="0"/>
                <a:cs typeface="Arial" panose="020B0604020202020204" pitchFamily="34" charset="0"/>
              </a:rPr>
              <a:t>problema de los </a:t>
            </a:r>
            <a:r>
              <a:rPr lang="es-CO" sz="1400" i="1" u="sng" dirty="0" smtClean="0">
                <a:latin typeface="Arial" panose="020B0604020202020204" pitchFamily="34" charset="0"/>
                <a:cs typeface="Arial" panose="020B0604020202020204" pitchFamily="34" charset="0"/>
              </a:rPr>
              <a:t>cortacircuitos </a:t>
            </a:r>
            <a:r>
              <a:rPr lang="es-CO" sz="1400" i="1" u="sng" dirty="0">
                <a:latin typeface="Arial" panose="020B0604020202020204" pitchFamily="34" charset="0"/>
                <a:cs typeface="Arial" panose="020B0604020202020204" pitchFamily="34" charset="0"/>
              </a:rPr>
              <a:t>puede ser mejorado colocando los </a:t>
            </a:r>
            <a:r>
              <a:rPr lang="es-CO" sz="1400" i="1" u="sng" dirty="0" smtClean="0">
                <a:latin typeface="Arial" panose="020B0604020202020204" pitchFamily="34" charset="0"/>
                <a:cs typeface="Arial" panose="020B0604020202020204" pitchFamily="34" charset="0"/>
              </a:rPr>
              <a:t>cortacircuitos </a:t>
            </a:r>
            <a:r>
              <a:rPr lang="es-CO" sz="1400" i="1" u="sng" dirty="0">
                <a:latin typeface="Arial" panose="020B0604020202020204" pitchFamily="34" charset="0"/>
                <a:cs typeface="Arial" panose="020B0604020202020204" pitchFamily="34" charset="0"/>
              </a:rPr>
              <a:t>de tal manera que el brazo de montaje en el </a:t>
            </a:r>
            <a:r>
              <a:rPr lang="es-CO" sz="1400" i="1" u="sng" dirty="0" smtClean="0">
                <a:latin typeface="Arial" panose="020B0604020202020204" pitchFamily="34" charset="0"/>
                <a:cs typeface="Arial" panose="020B0604020202020204" pitchFamily="34" charset="0"/>
              </a:rPr>
              <a:t>poste </a:t>
            </a:r>
            <a:r>
              <a:rPr lang="es-CO" sz="1400" i="1" u="sng" dirty="0">
                <a:latin typeface="Arial" panose="020B0604020202020204" pitchFamily="34" charset="0"/>
                <a:cs typeface="Arial" panose="020B0604020202020204" pitchFamily="34" charset="0"/>
              </a:rPr>
              <a:t>esté bien alejado de cualquier conductor conectado </a:t>
            </a:r>
            <a:r>
              <a:rPr lang="es-CO" sz="1400" i="1" u="sng" dirty="0" smtClean="0">
                <a:latin typeface="Arial" panose="020B0604020202020204" pitchFamily="34" charset="0"/>
                <a:cs typeface="Arial" panose="020B0604020202020204" pitchFamily="34" charset="0"/>
              </a:rPr>
              <a:t>a </a:t>
            </a:r>
            <a:r>
              <a:rPr lang="es-CO" sz="1400" i="1" u="sng" dirty="0">
                <a:latin typeface="Arial" panose="020B0604020202020204" pitchFamily="34" charset="0"/>
                <a:cs typeface="Arial" panose="020B0604020202020204" pitchFamily="34" charset="0"/>
              </a:rPr>
              <a:t>tierra, (cables tensores, cables de guarda y cables de </a:t>
            </a:r>
            <a:r>
              <a:rPr lang="es-CO" sz="1400" i="1" u="sng" dirty="0" smtClean="0">
                <a:latin typeface="Arial" panose="020B0604020202020204" pitchFamily="34" charset="0"/>
                <a:cs typeface="Arial" panose="020B0604020202020204" pitchFamily="34" charset="0"/>
              </a:rPr>
              <a:t>neutro</a:t>
            </a:r>
            <a:r>
              <a:rPr lang="es-CO" sz="1400" i="1" u="sng" dirty="0">
                <a:latin typeface="Arial" panose="020B0604020202020204" pitchFamily="34" charset="0"/>
                <a:cs typeface="Arial" panose="020B0604020202020204" pitchFamily="34" charset="0"/>
              </a:rPr>
              <a:t>). Esto también es válido para interruptores y otras </a:t>
            </a:r>
            <a:r>
              <a:rPr lang="es-CO" sz="1400" i="1" u="sng" dirty="0" smtClean="0">
                <a:latin typeface="Arial" panose="020B0604020202020204" pitchFamily="34" charset="0"/>
                <a:cs typeface="Arial" panose="020B0604020202020204" pitchFamily="34" charset="0"/>
              </a:rPr>
              <a:t>piezas </a:t>
            </a:r>
            <a:r>
              <a:rPr lang="es-CO" sz="1400" i="1" u="sng" dirty="0">
                <a:latin typeface="Arial" panose="020B0604020202020204" pitchFamily="34" charset="0"/>
                <a:cs typeface="Arial" panose="020B0604020202020204" pitchFamily="34" charset="0"/>
              </a:rPr>
              <a:t>de equipo no protegidas por los pararrayos.</a:t>
            </a:r>
            <a:endParaRPr lang="es-CO" sz="1400" i="1" u="sng" dirty="0" smtClean="0">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91510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3682190"/>
            <a:ext cx="4248472"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indent="-285750">
              <a:buFont typeface="Wingdings" panose="05000000000000000000" pitchFamily="2" charset="2"/>
              <a:buChar char="Ø"/>
              <a:tabLst>
                <a:tab pos="5200650" algn="l"/>
              </a:tabLst>
            </a:pPr>
            <a:endParaRPr lang="es-CO" sz="1600" dirty="0">
              <a:solidFill>
                <a:schemeClr val="accent1"/>
              </a:solidFill>
              <a:latin typeface="Arial" panose="020B0604020202020204" pitchFamily="34" charset="0"/>
              <a:cs typeface="Arial" panose="020B0604020202020204" pitchFamily="34" charset="0"/>
            </a:endParaRPr>
          </a:p>
        </p:txBody>
      </p:sp>
      <p:sp>
        <p:nvSpPr>
          <p:cNvPr id="4" name="3 Rectángulo redondeado"/>
          <p:cNvSpPr/>
          <p:nvPr/>
        </p:nvSpPr>
        <p:spPr>
          <a:xfrm>
            <a:off x="683568" y="548680"/>
            <a:ext cx="7920880" cy="1080120"/>
          </a:xfrm>
          <a:prstGeom prst="roundRect">
            <a:avLst/>
          </a:prstGeom>
          <a:ln>
            <a:noFill/>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s-CO" sz="2000" dirty="0" smtClean="0">
                <a:solidFill>
                  <a:schemeClr val="tx1"/>
                </a:solidFill>
              </a:rPr>
              <a:t>2.4  CONSIDERACIONES PRACTICAS AL AUMENTAR EL CFO DE LAS ESTRUCTURAS</a:t>
            </a:r>
            <a:endParaRPr lang="es-CO" sz="2000" dirty="0">
              <a:solidFill>
                <a:schemeClr val="tx1"/>
              </a:solidFill>
            </a:endParaRPr>
          </a:p>
        </p:txBody>
      </p:sp>
      <p:sp>
        <p:nvSpPr>
          <p:cNvPr id="3" name="2 Rectángulo"/>
          <p:cNvSpPr/>
          <p:nvPr/>
        </p:nvSpPr>
        <p:spPr>
          <a:xfrm>
            <a:off x="539552" y="1773982"/>
            <a:ext cx="8064896" cy="12064841"/>
          </a:xfrm>
          <a:prstGeom prst="rect">
            <a:avLst/>
          </a:prstGeom>
        </p:spPr>
        <p:txBody>
          <a:bodyPr wrap="square">
            <a:spAutoFit/>
          </a:bodyPr>
          <a:lstStyle/>
          <a:p>
            <a:pPr algn="just"/>
            <a:endParaRPr lang="es-CO" sz="1400" dirty="0" smtClean="0">
              <a:latin typeface="Arial" panose="020B0604020202020204" pitchFamily="34" charset="0"/>
              <a:cs typeface="Arial" panose="020B0604020202020204" pitchFamily="34" charset="0"/>
            </a:endParaRPr>
          </a:p>
          <a:p>
            <a:pPr algn="just"/>
            <a:r>
              <a:rPr lang="es-CO" sz="1400" b="1" dirty="0" smtClean="0">
                <a:solidFill>
                  <a:schemeClr val="accent1"/>
                </a:solidFill>
                <a:latin typeface="Arial" panose="020B0604020202020204" pitchFamily="34" charset="0"/>
                <a:cs typeface="Arial" panose="020B0604020202020204" pitchFamily="34" charset="0"/>
              </a:rPr>
              <a:t>SOPORTES Y ESTRUCTURAS CONDUCTORAS:</a:t>
            </a:r>
          </a:p>
          <a:p>
            <a:pPr algn="just"/>
            <a:endParaRPr lang="es-CO" sz="1400" dirty="0">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El uso de </a:t>
            </a:r>
            <a:r>
              <a:rPr lang="es-CO" sz="1400" dirty="0" smtClean="0">
                <a:latin typeface="Arial" panose="020B0604020202020204" pitchFamily="34" charset="0"/>
                <a:cs typeface="Arial" panose="020B0604020202020204" pitchFamily="34" charset="0"/>
              </a:rPr>
              <a:t>estructuras </a:t>
            </a:r>
            <a:r>
              <a:rPr lang="es-CO" sz="1400" dirty="0">
                <a:latin typeface="Arial" panose="020B0604020202020204" pitchFamily="34" charset="0"/>
                <a:cs typeface="Arial" panose="020B0604020202020204" pitchFamily="34" charset="0"/>
              </a:rPr>
              <a:t>de concreto y de acero en líneas aéreas de </a:t>
            </a:r>
            <a:r>
              <a:rPr lang="es-CO" sz="1400" dirty="0" smtClean="0">
                <a:latin typeface="Arial" panose="020B0604020202020204" pitchFamily="34" charset="0"/>
                <a:cs typeface="Arial" panose="020B0604020202020204" pitchFamily="34" charset="0"/>
              </a:rPr>
              <a:t>distribución es lo mas usual, sin embargo, </a:t>
            </a:r>
            <a:r>
              <a:rPr lang="es-CO" sz="1400" dirty="0">
                <a:latin typeface="Arial" panose="020B0604020202020204" pitchFamily="34" charset="0"/>
                <a:cs typeface="Arial" panose="020B0604020202020204" pitchFamily="34" charset="0"/>
              </a:rPr>
              <a:t>reduce enormemente </a:t>
            </a:r>
            <a:r>
              <a:rPr lang="es-CO" sz="1400" dirty="0" smtClean="0">
                <a:latin typeface="Arial" panose="020B0604020202020204" pitchFamily="34" charset="0"/>
                <a:cs typeface="Arial" panose="020B0604020202020204" pitchFamily="34" charset="0"/>
              </a:rPr>
              <a:t>el CFO, </a:t>
            </a:r>
            <a:r>
              <a:rPr lang="es-CO" sz="1400" dirty="0">
                <a:latin typeface="Arial" panose="020B0604020202020204" pitchFamily="34" charset="0"/>
                <a:cs typeface="Arial" panose="020B0604020202020204" pitchFamily="34" charset="0"/>
              </a:rPr>
              <a:t>además, crucetas metálicas y conjuntos de accesorios </a:t>
            </a:r>
            <a:r>
              <a:rPr lang="es-CO" sz="1400" dirty="0" smtClean="0">
                <a:latin typeface="Arial" panose="020B0604020202020204" pitchFamily="34" charset="0"/>
                <a:cs typeface="Arial" panose="020B0604020202020204" pitchFamily="34" charset="0"/>
              </a:rPr>
              <a:t>metálicos,. </a:t>
            </a:r>
            <a:r>
              <a:rPr lang="es-CO" sz="1400" dirty="0">
                <a:latin typeface="Arial" panose="020B0604020202020204" pitchFamily="34" charset="0"/>
                <a:cs typeface="Arial" panose="020B0604020202020204" pitchFamily="34" charset="0"/>
              </a:rPr>
              <a:t>Si tales elementos metálicos están conectados a </a:t>
            </a:r>
            <a:r>
              <a:rPr lang="es-CO" sz="1400" dirty="0" smtClean="0">
                <a:latin typeface="Arial" panose="020B0604020202020204" pitchFamily="34" charset="0"/>
                <a:cs typeface="Arial" panose="020B0604020202020204" pitchFamily="34" charset="0"/>
              </a:rPr>
              <a:t>tierra</a:t>
            </a:r>
            <a:r>
              <a:rPr lang="es-CO" sz="1400" dirty="0">
                <a:latin typeface="Arial" panose="020B0604020202020204" pitchFamily="34" charset="0"/>
                <a:cs typeface="Arial" panose="020B0604020202020204" pitchFamily="34" charset="0"/>
              </a:rPr>
              <a:t>, el efecto puede ser el mismo que el de tener una </a:t>
            </a:r>
            <a:r>
              <a:rPr lang="es-CO" sz="1400" dirty="0" smtClean="0">
                <a:latin typeface="Arial" panose="020B0604020202020204" pitchFamily="34" charset="0"/>
                <a:cs typeface="Arial" panose="020B0604020202020204" pitchFamily="34" charset="0"/>
              </a:rPr>
              <a:t>estructura </a:t>
            </a:r>
            <a:r>
              <a:rPr lang="es-CO" sz="1400" dirty="0">
                <a:latin typeface="Arial" panose="020B0604020202020204" pitchFamily="34" charset="0"/>
                <a:cs typeface="Arial" panose="020B0604020202020204" pitchFamily="34" charset="0"/>
              </a:rPr>
              <a:t>metálica. En tales estructuras, el </a:t>
            </a:r>
            <a:r>
              <a:rPr lang="es-CO" sz="1400" dirty="0" smtClean="0">
                <a:latin typeface="Arial" panose="020B0604020202020204" pitchFamily="34" charset="0"/>
                <a:cs typeface="Arial" panose="020B0604020202020204" pitchFamily="34" charset="0"/>
              </a:rPr>
              <a:t>CFO </a:t>
            </a:r>
            <a:r>
              <a:rPr lang="es-CO" sz="1400" dirty="0">
                <a:latin typeface="Arial" panose="020B0604020202020204" pitchFamily="34" charset="0"/>
                <a:cs typeface="Arial" panose="020B0604020202020204" pitchFamily="34" charset="0"/>
              </a:rPr>
              <a:t>total es </a:t>
            </a:r>
            <a:r>
              <a:rPr lang="es-CO" sz="1400" dirty="0" smtClean="0">
                <a:latin typeface="Arial" panose="020B0604020202020204" pitchFamily="34" charset="0"/>
                <a:cs typeface="Arial" panose="020B0604020202020204" pitchFamily="34" charset="0"/>
              </a:rPr>
              <a:t>suministrado </a:t>
            </a:r>
            <a:r>
              <a:rPr lang="es-CO" sz="1400" dirty="0">
                <a:latin typeface="Arial" panose="020B0604020202020204" pitchFamily="34" charset="0"/>
                <a:cs typeface="Arial" panose="020B0604020202020204" pitchFamily="34" charset="0"/>
              </a:rPr>
              <a:t>por el aislador y por lo tanto, aisladores con </a:t>
            </a:r>
            <a:r>
              <a:rPr lang="es-CO" sz="1400" dirty="0" smtClean="0">
                <a:latin typeface="Arial" panose="020B0604020202020204" pitchFamily="34" charset="0"/>
                <a:cs typeface="Arial" panose="020B0604020202020204" pitchFamily="34" charset="0"/>
              </a:rPr>
              <a:t>mayor CFO </a:t>
            </a:r>
            <a:r>
              <a:rPr lang="es-CO" sz="1400" dirty="0">
                <a:latin typeface="Arial" panose="020B0604020202020204" pitchFamily="34" charset="0"/>
                <a:cs typeface="Arial" panose="020B0604020202020204" pitchFamily="34" charset="0"/>
              </a:rPr>
              <a:t>deberán ser utilizados para compensar </a:t>
            </a:r>
            <a:r>
              <a:rPr lang="es-CO" sz="1400" dirty="0" smtClean="0">
                <a:latin typeface="Arial" panose="020B0604020202020204" pitchFamily="34" charset="0"/>
                <a:cs typeface="Arial" panose="020B0604020202020204" pitchFamily="34" charset="0"/>
              </a:rPr>
              <a:t>las pérdidas </a:t>
            </a:r>
            <a:r>
              <a:rPr lang="es-CO" sz="1400" dirty="0">
                <a:latin typeface="Arial" panose="020B0604020202020204" pitchFamily="34" charset="0"/>
                <a:cs typeface="Arial" panose="020B0604020202020204" pitchFamily="34" charset="0"/>
              </a:rPr>
              <a:t>del </a:t>
            </a:r>
            <a:r>
              <a:rPr lang="es-CO" sz="1400" dirty="0" smtClean="0">
                <a:latin typeface="Arial" panose="020B0604020202020204" pitchFamily="34" charset="0"/>
                <a:cs typeface="Arial" panose="020B0604020202020204" pitchFamily="34" charset="0"/>
              </a:rPr>
              <a:t>aislamiento. </a:t>
            </a:r>
            <a:r>
              <a:rPr lang="es-CO" sz="1400" dirty="0">
                <a:latin typeface="Arial" panose="020B0604020202020204" pitchFamily="34" charset="0"/>
                <a:cs typeface="Arial" panose="020B0604020202020204" pitchFamily="34" charset="0"/>
              </a:rPr>
              <a:t>Obviamente, </a:t>
            </a:r>
            <a:r>
              <a:rPr lang="es-CO" sz="1400" dirty="0" smtClean="0">
                <a:latin typeface="Arial" panose="020B0604020202020204" pitchFamily="34" charset="0"/>
                <a:cs typeface="Arial" panose="020B0604020202020204" pitchFamily="34" charset="0"/>
              </a:rPr>
              <a:t>se efectúan </a:t>
            </a:r>
            <a:r>
              <a:rPr lang="es-CO" sz="1400" dirty="0">
                <a:latin typeface="Arial" panose="020B0604020202020204" pitchFamily="34" charset="0"/>
                <a:cs typeface="Arial" panose="020B0604020202020204" pitchFamily="34" charset="0"/>
              </a:rPr>
              <a:t>cambios dependiendo del </a:t>
            </a:r>
            <a:r>
              <a:rPr lang="es-CO" sz="1400" dirty="0" smtClean="0">
                <a:latin typeface="Arial" panose="020B0604020202020204" pitchFamily="34" charset="0"/>
                <a:cs typeface="Arial" panose="020B0604020202020204" pitchFamily="34" charset="0"/>
              </a:rPr>
              <a:t>comportamiento esperado </a:t>
            </a:r>
            <a:r>
              <a:rPr lang="es-CO" sz="1400" dirty="0">
                <a:latin typeface="Arial" panose="020B0604020202020204" pitchFamily="34" charset="0"/>
                <a:cs typeface="Arial" panose="020B0604020202020204" pitchFamily="34" charset="0"/>
              </a:rPr>
              <a:t>a las descargas tipo rayo y otras </a:t>
            </a:r>
            <a:r>
              <a:rPr lang="es-CO" sz="1400" dirty="0" smtClean="0">
                <a:latin typeface="Arial" panose="020B0604020202020204" pitchFamily="34" charset="0"/>
                <a:cs typeface="Arial" panose="020B0604020202020204" pitchFamily="34" charset="0"/>
              </a:rPr>
              <a:t>consideraciones </a:t>
            </a:r>
            <a:r>
              <a:rPr lang="es-CO" sz="1400" dirty="0">
                <a:latin typeface="Arial" panose="020B0604020202020204" pitchFamily="34" charset="0"/>
                <a:cs typeface="Arial" panose="020B0604020202020204" pitchFamily="34" charset="0"/>
              </a:rPr>
              <a:t>tales como diseño mecánico y económico. </a:t>
            </a:r>
            <a:endParaRPr lang="es-CO"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r>
              <a:rPr lang="es-CO" sz="1400" dirty="0" smtClean="0">
                <a:latin typeface="Arial" panose="020B0604020202020204" pitchFamily="34" charset="0"/>
                <a:cs typeface="Arial" panose="020B0604020202020204" pitchFamily="34" charset="0"/>
              </a:rPr>
              <a:t>El </a:t>
            </a:r>
            <a:r>
              <a:rPr lang="es-CO" sz="1400" dirty="0">
                <a:latin typeface="Arial" panose="020B0604020202020204" pitchFamily="34" charset="0"/>
                <a:cs typeface="Arial" panose="020B0604020202020204" pitchFamily="34" charset="0"/>
              </a:rPr>
              <a:t>diseñador deberá estar enterado de los efectos </a:t>
            </a:r>
            <a:r>
              <a:rPr lang="es-CO" sz="1400" dirty="0" smtClean="0">
                <a:latin typeface="Arial" panose="020B0604020202020204" pitchFamily="34" charset="0"/>
                <a:cs typeface="Arial" panose="020B0604020202020204" pitchFamily="34" charset="0"/>
              </a:rPr>
              <a:t>negativos </a:t>
            </a:r>
            <a:r>
              <a:rPr lang="es-CO" sz="1400" dirty="0">
                <a:latin typeface="Arial" panose="020B0604020202020204" pitchFamily="34" charset="0"/>
                <a:cs typeface="Arial" panose="020B0604020202020204" pitchFamily="34" charset="0"/>
              </a:rPr>
              <a:t>que los elementos metálicos puedan tener en el </a:t>
            </a:r>
            <a:r>
              <a:rPr lang="es-CO" sz="1400" dirty="0" smtClean="0">
                <a:latin typeface="Arial" panose="020B0604020202020204" pitchFamily="34" charset="0"/>
                <a:cs typeface="Arial" panose="020B0604020202020204" pitchFamily="34" charset="0"/>
              </a:rPr>
              <a:t>comportamiento </a:t>
            </a:r>
            <a:r>
              <a:rPr lang="es-CO" sz="1400" dirty="0">
                <a:latin typeface="Arial" panose="020B0604020202020204" pitchFamily="34" charset="0"/>
                <a:cs typeface="Arial" panose="020B0604020202020204" pitchFamily="34" charset="0"/>
              </a:rPr>
              <a:t>a las descargas tipo rayo y tratar de </a:t>
            </a:r>
            <a:r>
              <a:rPr lang="es-CO" sz="1400" dirty="0" smtClean="0">
                <a:latin typeface="Arial" panose="020B0604020202020204" pitchFamily="34" charset="0"/>
                <a:cs typeface="Arial" panose="020B0604020202020204" pitchFamily="34" charset="0"/>
              </a:rPr>
              <a:t>minimizar </a:t>
            </a:r>
            <a:r>
              <a:rPr lang="es-CO" sz="1400" dirty="0">
                <a:latin typeface="Arial" panose="020B0604020202020204" pitchFamily="34" charset="0"/>
                <a:cs typeface="Arial" panose="020B0604020202020204" pitchFamily="34" charset="0"/>
              </a:rPr>
              <a:t>dichos efectos. En configuraciones con postes </a:t>
            </a:r>
            <a:r>
              <a:rPr lang="es-CO" sz="1400" dirty="0" smtClean="0">
                <a:latin typeface="Arial" panose="020B0604020202020204" pitchFamily="34" charset="0"/>
                <a:cs typeface="Arial" panose="020B0604020202020204" pitchFamily="34" charset="0"/>
              </a:rPr>
              <a:t>de </a:t>
            </a:r>
            <a:r>
              <a:rPr lang="es-CO" sz="1400" dirty="0">
                <a:latin typeface="Arial" panose="020B0604020202020204" pitchFamily="34" charset="0"/>
                <a:cs typeface="Arial" panose="020B0604020202020204" pitchFamily="34" charset="0"/>
              </a:rPr>
              <a:t>madera y crucetas, pueden utilizarse brazos de madera </a:t>
            </a:r>
            <a:r>
              <a:rPr lang="es-CO" sz="1400" dirty="0" smtClean="0">
                <a:latin typeface="Arial" panose="020B0604020202020204" pitchFamily="34" charset="0"/>
                <a:cs typeface="Arial" panose="020B0604020202020204" pitchFamily="34" charset="0"/>
              </a:rPr>
              <a:t>o </a:t>
            </a:r>
            <a:r>
              <a:rPr lang="es-CO" sz="1400" dirty="0">
                <a:latin typeface="Arial" panose="020B0604020202020204" pitchFamily="34" charset="0"/>
                <a:cs typeface="Arial" panose="020B0604020202020204" pitchFamily="34" charset="0"/>
              </a:rPr>
              <a:t>de fibra de vidrio para mantener buenos niveles de </a:t>
            </a:r>
            <a:r>
              <a:rPr lang="es-CO" sz="1400" dirty="0" smtClean="0">
                <a:latin typeface="Arial" panose="020B0604020202020204" pitchFamily="34" charset="0"/>
                <a:cs typeface="Arial" panose="020B0604020202020204" pitchFamily="34" charset="0"/>
              </a:rPr>
              <a:t>aislamiento</a:t>
            </a:r>
            <a:r>
              <a:rPr lang="es-CO" sz="1400" dirty="0">
                <a:latin typeface="Arial" panose="020B0604020202020204" pitchFamily="34" charset="0"/>
                <a:cs typeface="Arial" panose="020B0604020202020204" pitchFamily="34" charset="0"/>
              </a:rPr>
              <a:t>. </a:t>
            </a: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smtClean="0">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b="1" dirty="0" smtClean="0">
              <a:solidFill>
                <a:schemeClr val="accent1"/>
              </a:solidFill>
              <a:latin typeface="Arial" panose="020B0604020202020204" pitchFamily="34" charset="0"/>
              <a:cs typeface="Arial" panose="020B0604020202020204" pitchFamily="34" charset="0"/>
            </a:endParaRPr>
          </a:p>
          <a:p>
            <a:pPr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a:p>
          <a:p>
            <a:pPr algn="just"/>
            <a:endParaRPr lang="es-CO" sz="1200" dirty="0" smtClean="0"/>
          </a:p>
          <a:p>
            <a:pPr algn="just"/>
            <a:endParaRPr lang="es-CO" sz="1200" dirty="0"/>
          </a:p>
          <a:p>
            <a:pPr algn="just"/>
            <a:endParaRPr lang="es-CO" sz="1200" dirty="0" smtClean="0"/>
          </a:p>
          <a:p>
            <a:pPr algn="just"/>
            <a:endParaRPr lang="es-CO" sz="1200" dirty="0"/>
          </a:p>
          <a:p>
            <a:pPr algn="just"/>
            <a:endParaRPr lang="es-CO" sz="1200" dirty="0" smtClean="0"/>
          </a:p>
          <a:p>
            <a:pPr algn="ctr"/>
            <a:endParaRPr lang="es-CO" sz="1200" dirty="0" smtClean="0"/>
          </a:p>
          <a:p>
            <a:pPr algn="ctr"/>
            <a:r>
              <a:rPr lang="es-CO" sz="1200" dirty="0" smtClean="0"/>
              <a:t>. </a:t>
            </a:r>
            <a:r>
              <a:rPr lang="es-CO" sz="1400" b="1" dirty="0" smtClean="0">
                <a:solidFill>
                  <a:schemeClr val="accent1"/>
                </a:solidFill>
                <a:latin typeface="Arial" panose="020B0604020202020204" pitchFamily="34" charset="0"/>
                <a:cs typeface="Arial" panose="020B0604020202020204" pitchFamily="34" charset="0"/>
              </a:rPr>
              <a:t> </a:t>
            </a:r>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smtClean="0">
              <a:solidFill>
                <a:schemeClr val="accent1"/>
              </a:solidFill>
              <a:latin typeface="Arial" panose="020B0604020202020204" pitchFamily="34" charset="0"/>
              <a:cs typeface="Arial" panose="020B0604020202020204" pitchFamily="34" charset="0"/>
            </a:endParaRPr>
          </a:p>
          <a:p>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smtClean="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lvl="0" algn="just"/>
            <a:endParaRPr lang="es-CO" sz="1400" b="1" dirty="0">
              <a:solidFill>
                <a:schemeClr val="accent1"/>
              </a:solidFill>
              <a:latin typeface="Arial" panose="020B0604020202020204" pitchFamily="34" charset="0"/>
              <a:cs typeface="Arial" panose="020B0604020202020204" pitchFamily="34" charset="0"/>
            </a:endParaRPr>
          </a:p>
          <a:p>
            <a:pPr algn="just"/>
            <a:endParaRPr lang="es-CO" sz="12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835751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732</TotalTime>
  <Words>4586</Words>
  <Application>Microsoft Office PowerPoint</Application>
  <PresentationFormat>On-screen Show (4:3)</PresentationFormat>
  <Paragraphs>1364</Paragraphs>
  <Slides>41</Slides>
  <Notes>0</Notes>
  <HiddenSlides>0</HiddenSlides>
  <MMClips>0</MMClips>
  <ScaleCrop>false</ScaleCrop>
  <HeadingPairs>
    <vt:vector size="4" baseType="variant">
      <vt:variant>
        <vt:lpstr>Theme</vt:lpstr>
      </vt:variant>
      <vt:variant>
        <vt:i4>2</vt:i4>
      </vt:variant>
      <vt:variant>
        <vt:lpstr>Slide Titles</vt:lpstr>
      </vt:variant>
      <vt:variant>
        <vt:i4>41</vt:i4>
      </vt:variant>
    </vt:vector>
  </HeadingPairs>
  <TitlesOfParts>
    <vt:vector size="43" baseType="lpstr">
      <vt:lpstr>Aspecto</vt:lpstr>
      <vt:lpstr>Tema de Office</vt:lpstr>
      <vt:lpstr>COORDINACIÓN DE AISLAMIENTO EN REDES DE DISTRIBUCIÓN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LUGEMAGO</dc:creator>
  <cp:lastModifiedBy>Marulanda, Luis Genaro</cp:lastModifiedBy>
  <cp:revision>53</cp:revision>
  <dcterms:created xsi:type="dcterms:W3CDTF">2014-10-28T00:38:05Z</dcterms:created>
  <dcterms:modified xsi:type="dcterms:W3CDTF">2014-10-28T22:55:25Z</dcterms:modified>
</cp:coreProperties>
</file>